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257" r:id="rId4"/>
    <p:sldId id="259" r:id="rId5"/>
    <p:sldId id="260" r:id="rId6"/>
    <p:sldId id="276" r:id="rId7"/>
    <p:sldId id="315" r:id="rId8"/>
    <p:sldId id="313" r:id="rId9"/>
    <p:sldId id="269" r:id="rId10"/>
    <p:sldId id="268" r:id="rId11"/>
    <p:sldId id="267" r:id="rId12"/>
    <p:sldId id="266" r:id="rId13"/>
    <p:sldId id="273" r:id="rId14"/>
    <p:sldId id="282" r:id="rId15"/>
    <p:sldId id="283" r:id="rId16"/>
    <p:sldId id="275" r:id="rId17"/>
    <p:sldId id="284" r:id="rId18"/>
    <p:sldId id="262" r:id="rId19"/>
    <p:sldId id="322" r:id="rId20"/>
    <p:sldId id="291" r:id="rId21"/>
    <p:sldId id="292" r:id="rId22"/>
    <p:sldId id="293" r:id="rId23"/>
    <p:sldId id="294" r:id="rId24"/>
    <p:sldId id="295" r:id="rId25"/>
    <p:sldId id="281" r:id="rId26"/>
    <p:sldId id="287" r:id="rId27"/>
    <p:sldId id="296" r:id="rId28"/>
    <p:sldId id="297" r:id="rId29"/>
    <p:sldId id="298" r:id="rId30"/>
    <p:sldId id="299" r:id="rId31"/>
    <p:sldId id="303" r:id="rId32"/>
    <p:sldId id="304" r:id="rId33"/>
    <p:sldId id="305" r:id="rId34"/>
    <p:sldId id="312" r:id="rId35"/>
    <p:sldId id="309" r:id="rId36"/>
    <p:sldId id="302" r:id="rId37"/>
    <p:sldId id="300" r:id="rId38"/>
    <p:sldId id="286" r:id="rId39"/>
    <p:sldId id="310" r:id="rId40"/>
    <p:sldId id="311" r:id="rId41"/>
    <p:sldId id="285" r:id="rId42"/>
    <p:sldId id="301" r:id="rId43"/>
    <p:sldId id="279" r:id="rId44"/>
    <p:sldId id="265" r:id="rId45"/>
    <p:sldId id="319" r:id="rId46"/>
    <p:sldId id="320" r:id="rId47"/>
    <p:sldId id="318" r:id="rId48"/>
    <p:sldId id="278" r:id="rId49"/>
    <p:sldId id="264" r:id="rId50"/>
    <p:sldId id="321" r:id="rId51"/>
    <p:sldId id="324" r:id="rId52"/>
    <p:sldId id="323" r:id="rId53"/>
    <p:sldId id="326" r:id="rId54"/>
    <p:sldId id="327" r:id="rId55"/>
    <p:sldId id="280" r:id="rId56"/>
    <p:sldId id="270" r:id="rId57"/>
    <p:sldId id="272" r:id="rId5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3" d="100"/>
          <a:sy n="113" d="100"/>
        </p:scale>
        <p:origin x="133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D3899-B78D-445B-B12A-86551060FB7B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4C72E-13CB-4099-A39A-BB91EBDB14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27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61D133-FDF9-4315-9291-D62463FFEFDC}" type="slidenum">
              <a:rPr lang="nl-NL" altLang="en-US" smtClean="0"/>
              <a:pPr eaLnBrk="1" hangingPunct="1"/>
              <a:t>37</a:t>
            </a:fld>
            <a:endParaRPr lang="nl-NL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670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8B073-56F3-4A02-9C83-042460966AE2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9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26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048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854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171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6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0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944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42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118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177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6D17D-A935-41A7-951C-87D174FCF6DA}" type="datetimeFigureOut">
              <a:rPr lang="nl-NL" smtClean="0"/>
              <a:t>2015-09-15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9197-5870-443D-8427-589C7B23A6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146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ncbi.nlm.nih.gov/pubmed/22894444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700812"/>
            <a:ext cx="7772400" cy="1470025"/>
          </a:xfrm>
        </p:spPr>
        <p:txBody>
          <a:bodyPr/>
          <a:lstStyle/>
          <a:p>
            <a:r>
              <a:rPr lang="en-US" dirty="0" smtClean="0"/>
              <a:t>‘Fast’ … ‘Faster’ … ‘FFF’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960" y="4637249"/>
            <a:ext cx="4744616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Versnellertechnicidag</a:t>
            </a:r>
            <a:endParaRPr lang="en-US" dirty="0" smtClean="0"/>
          </a:p>
          <a:p>
            <a:r>
              <a:rPr lang="en-US" dirty="0" smtClean="0"/>
              <a:t>16 </a:t>
            </a:r>
            <a:r>
              <a:rPr lang="en-US" dirty="0"/>
              <a:t>September </a:t>
            </a:r>
            <a:r>
              <a:rPr lang="en-US" dirty="0" smtClean="0"/>
              <a:t>2015 - AMC </a:t>
            </a:r>
          </a:p>
          <a:p>
            <a:r>
              <a:rPr lang="en-US" dirty="0" smtClean="0"/>
              <a:t>Thijs Perik (AVL)</a:t>
            </a:r>
            <a:endParaRPr lang="nl-NL" dirty="0"/>
          </a:p>
        </p:txBody>
      </p:sp>
      <p:pic>
        <p:nvPicPr>
          <p:cNvPr id="4" name="Picture 2" descr="D:\Dropbox\06 - NKI-AVL\Presentatie plaatjes\JoeBar_GAAA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81132"/>
            <a:ext cx="3816424" cy="186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0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87624" y="5690865"/>
            <a:ext cx="1632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SSD= 90, diepte 10 cm, µ</a:t>
            </a:r>
            <a:r>
              <a:rPr lang="nl-NL" dirty="0" err="1"/>
              <a:t>Lion</a:t>
            </a:r>
            <a:r>
              <a:rPr lang="nl-NL" dirty="0"/>
              <a:t>  </a:t>
            </a:r>
            <a:r>
              <a:rPr lang="nl-NL" dirty="0" err="1"/>
              <a:t>chamber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2" y="1196752"/>
            <a:ext cx="5847184" cy="382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31" y="2780928"/>
            <a:ext cx="5940659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FF vs FFF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5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4"/>
          <a:stretch/>
        </p:blipFill>
        <p:spPr bwMode="auto">
          <a:xfrm>
            <a:off x="1738316" y="1191717"/>
            <a:ext cx="6124575" cy="55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971800" y="2819400"/>
            <a:ext cx="1828800" cy="4572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048000" y="6324600"/>
            <a:ext cx="1828800" cy="3810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FF vs FFF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08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vs FFF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AVL 2010 - Beam Modulator </a:t>
            </a:r>
          </a:p>
          <a:p>
            <a:pPr lvl="1"/>
            <a:r>
              <a:rPr lang="en-US" dirty="0" smtClean="0"/>
              <a:t>Extra handbag (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klinisch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 mm </a:t>
            </a:r>
            <a:r>
              <a:rPr lang="en-US" dirty="0" err="1" smtClean="0"/>
              <a:t>koperfilter</a:t>
            </a:r>
            <a:r>
              <a:rPr lang="en-US" dirty="0" smtClean="0"/>
              <a:t> 	=&gt; 10 MV FFF</a:t>
            </a:r>
            <a:endParaRPr lang="nl-NL" dirty="0" smtClean="0"/>
          </a:p>
          <a:p>
            <a:pPr lvl="1"/>
            <a:r>
              <a:rPr lang="en-US" dirty="0" smtClean="0"/>
              <a:t>Doserate 3 </a:t>
            </a:r>
            <a:r>
              <a:rPr lang="en-US" dirty="0" err="1" smtClean="0"/>
              <a:t>cGy</a:t>
            </a:r>
            <a:r>
              <a:rPr lang="en-US" dirty="0" smtClean="0"/>
              <a:t>/MU =&gt; ± 700 MU/min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Energie</a:t>
            </a:r>
            <a:endParaRPr lang="en-US" dirty="0"/>
          </a:p>
          <a:p>
            <a:pPr lvl="1"/>
            <a:r>
              <a:rPr lang="en-US" dirty="0" smtClean="0"/>
              <a:t>%DD(10 cm)</a:t>
            </a:r>
            <a:r>
              <a:rPr lang="en-US" baseline="-25000" dirty="0" smtClean="0"/>
              <a:t>FFF</a:t>
            </a:r>
            <a:r>
              <a:rPr lang="en-US" dirty="0" smtClean="0"/>
              <a:t> = %DD(10 cm)</a:t>
            </a:r>
            <a:r>
              <a:rPr lang="en-US" baseline="-25000" dirty="0" smtClean="0"/>
              <a:t>FF</a:t>
            </a:r>
            <a:r>
              <a:rPr lang="en-US" dirty="0" smtClean="0"/>
              <a:t> = 73.0%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3749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Klinisch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 AVL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Toestellen</a:t>
            </a:r>
            <a:endParaRPr lang="en-US" dirty="0" smtClean="0"/>
          </a:p>
          <a:p>
            <a:pPr lvl="1"/>
            <a:r>
              <a:rPr lang="en-US" dirty="0" err="1" smtClean="0"/>
              <a:t>Elekta</a:t>
            </a:r>
            <a:r>
              <a:rPr lang="en-US" dirty="0" smtClean="0"/>
              <a:t> Versa-HD</a:t>
            </a:r>
          </a:p>
          <a:p>
            <a:pPr lvl="2"/>
            <a:r>
              <a:rPr lang="en-US" dirty="0" smtClean="0"/>
              <a:t>6 </a:t>
            </a:r>
            <a:r>
              <a:rPr lang="en-US" dirty="0" err="1" smtClean="0"/>
              <a:t>en</a:t>
            </a:r>
            <a:r>
              <a:rPr lang="en-US" dirty="0" smtClean="0"/>
              <a:t> 10 MV		=&gt; 500-700 MU/min</a:t>
            </a:r>
          </a:p>
          <a:p>
            <a:pPr lvl="2"/>
            <a:r>
              <a:rPr lang="en-US" dirty="0" smtClean="0"/>
              <a:t>6 </a:t>
            </a:r>
            <a:r>
              <a:rPr lang="en-US" dirty="0" err="1" smtClean="0"/>
              <a:t>en</a:t>
            </a:r>
            <a:r>
              <a:rPr lang="en-US" dirty="0" smtClean="0"/>
              <a:t> 10 MV </a:t>
            </a:r>
            <a:r>
              <a:rPr lang="en-US" dirty="0"/>
              <a:t>FFF </a:t>
            </a:r>
            <a:r>
              <a:rPr lang="en-US" dirty="0" smtClean="0"/>
              <a:t>	=&gt; 1600/2400 </a:t>
            </a:r>
            <a:r>
              <a:rPr lang="en-US" dirty="0"/>
              <a:t>MU/min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/>
              <a:t>Energie</a:t>
            </a:r>
            <a:endParaRPr lang="en-US" dirty="0"/>
          </a:p>
          <a:p>
            <a:pPr lvl="1"/>
            <a:r>
              <a:rPr lang="en-US" dirty="0"/>
              <a:t>%DD(10 cm)</a:t>
            </a:r>
            <a:r>
              <a:rPr lang="en-US" baseline="-25000" dirty="0"/>
              <a:t>FFF</a:t>
            </a:r>
            <a:r>
              <a:rPr lang="en-US" dirty="0"/>
              <a:t> = %DD(10 </a:t>
            </a:r>
            <a:r>
              <a:rPr lang="en-US" dirty="0" smtClean="0"/>
              <a:t>cm)</a:t>
            </a:r>
            <a:r>
              <a:rPr lang="en-US" baseline="-25000" dirty="0" smtClean="0"/>
              <a:t>FF</a:t>
            </a:r>
          </a:p>
          <a:p>
            <a:pPr lvl="1"/>
            <a:r>
              <a:rPr lang="en-US" dirty="0" smtClean="0"/>
              <a:t>67.5% / 73.0%</a:t>
            </a:r>
          </a:p>
          <a:p>
            <a:pPr lvl="1"/>
            <a:endParaRPr lang="en-US" dirty="0"/>
          </a:p>
          <a:p>
            <a:r>
              <a:rPr lang="en-US" dirty="0" smtClean="0"/>
              <a:t>2 </a:t>
            </a:r>
            <a:r>
              <a:rPr lang="en-US" dirty="0" err="1" smtClean="0"/>
              <a:t>doelgebieden</a:t>
            </a:r>
            <a:endParaRPr lang="en-US" dirty="0" smtClean="0"/>
          </a:p>
          <a:p>
            <a:pPr lvl="1"/>
            <a:r>
              <a:rPr lang="en-US" dirty="0" smtClean="0"/>
              <a:t>Hypo </a:t>
            </a:r>
            <a:r>
              <a:rPr lang="en-US" dirty="0" err="1" smtClean="0"/>
              <a:t>Brein</a:t>
            </a:r>
            <a:r>
              <a:rPr lang="en-US" dirty="0" smtClean="0"/>
              <a:t> (6 FFF)</a:t>
            </a:r>
          </a:p>
          <a:p>
            <a:pPr lvl="1"/>
            <a:r>
              <a:rPr lang="en-US" dirty="0" smtClean="0"/>
              <a:t>Hypo Long (10 FFF)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68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 </a:t>
            </a:r>
            <a:r>
              <a:rPr lang="en-US" dirty="0" err="1" smtClean="0"/>
              <a:t>Brein</a:t>
            </a:r>
            <a:r>
              <a:rPr lang="en-US" dirty="0" smtClean="0"/>
              <a:t> met FFF</a:t>
            </a:r>
            <a:endParaRPr lang="nl-NL" dirty="0"/>
          </a:p>
        </p:txBody>
      </p:sp>
      <p:pic>
        <p:nvPicPr>
          <p:cNvPr id="1026" name="Picture 2" descr="D:\Work\GraphPad\Br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340768"/>
            <a:ext cx="6048672" cy="493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1916832"/>
            <a:ext cx="2664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hypo </a:t>
            </a:r>
            <a:r>
              <a:rPr lang="en-US" dirty="0" err="1"/>
              <a:t>brein</a:t>
            </a:r>
            <a:r>
              <a:rPr lang="en-US" dirty="0"/>
              <a:t> met FFF in September 2013</a:t>
            </a:r>
          </a:p>
          <a:p>
            <a:endParaRPr lang="en-US" dirty="0"/>
          </a:p>
          <a:p>
            <a:r>
              <a:rPr lang="en-US" dirty="0"/>
              <a:t>VMAT met 2 arcs; 1 met </a:t>
            </a:r>
            <a:r>
              <a:rPr lang="en-US" dirty="0" err="1"/>
              <a:t>tafel</a:t>
            </a:r>
            <a:r>
              <a:rPr lang="en-US" dirty="0"/>
              <a:t> op 90</a:t>
            </a:r>
            <a:r>
              <a:rPr lang="en-US" baseline="30000" dirty="0"/>
              <a:t>o</a:t>
            </a:r>
          </a:p>
          <a:p>
            <a:endParaRPr lang="en-US" baseline="30000" dirty="0"/>
          </a:p>
          <a:p>
            <a:r>
              <a:rPr lang="en-US" dirty="0"/>
              <a:t>Dose schedule 1x15 </a:t>
            </a:r>
            <a:r>
              <a:rPr lang="en-US" dirty="0" err="1"/>
              <a:t>Gy</a:t>
            </a:r>
            <a:r>
              <a:rPr lang="en-US" dirty="0"/>
              <a:t> of 1x18 </a:t>
            </a:r>
            <a:r>
              <a:rPr lang="en-US" dirty="0" err="1"/>
              <a:t>Gy</a:t>
            </a:r>
            <a:r>
              <a:rPr lang="en-US" dirty="0"/>
              <a:t> of 1x24 </a:t>
            </a:r>
            <a:r>
              <a:rPr lang="en-US" dirty="0" err="1"/>
              <a:t>Gy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Pre-treatment plan verification met </a:t>
            </a:r>
            <a:r>
              <a:rPr lang="en-US" dirty="0" err="1"/>
              <a:t>Epid</a:t>
            </a:r>
            <a:r>
              <a:rPr lang="en-US" dirty="0"/>
              <a:t> dosimetrie</a:t>
            </a:r>
          </a:p>
          <a:p>
            <a:endParaRPr lang="en-US" dirty="0"/>
          </a:p>
          <a:p>
            <a:r>
              <a:rPr lang="en-US" dirty="0"/>
              <a:t>#218 </a:t>
            </a:r>
            <a:r>
              <a:rPr lang="en-US" dirty="0" err="1"/>
              <a:t>patiënten</a:t>
            </a:r>
            <a:r>
              <a:rPr lang="en-US" dirty="0"/>
              <a:t> tot </a:t>
            </a:r>
            <a:r>
              <a:rPr lang="en-US" dirty="0" err="1"/>
              <a:t>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 Long met FFF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372200" y="1916832"/>
            <a:ext cx="2664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hypo Long met FFF in December 2014</a:t>
            </a:r>
          </a:p>
          <a:p>
            <a:endParaRPr lang="en-US" dirty="0"/>
          </a:p>
          <a:p>
            <a:r>
              <a:rPr lang="en-US" dirty="0"/>
              <a:t>VMAT met 2 arcs</a:t>
            </a:r>
          </a:p>
          <a:p>
            <a:endParaRPr lang="en-US" baseline="30000" dirty="0"/>
          </a:p>
          <a:p>
            <a:r>
              <a:rPr lang="en-US" dirty="0"/>
              <a:t>Dose schedule 3x15 </a:t>
            </a:r>
            <a:r>
              <a:rPr lang="en-US" dirty="0" err="1"/>
              <a:t>Gy</a:t>
            </a:r>
            <a:r>
              <a:rPr lang="en-US" dirty="0"/>
              <a:t> of 3x18 </a:t>
            </a:r>
            <a:r>
              <a:rPr lang="en-US" dirty="0" err="1"/>
              <a:t>Gy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Pre-treatment plan verification met PTW Octavius 4D </a:t>
            </a:r>
            <a:r>
              <a:rPr lang="en-US" dirty="0" err="1"/>
              <a:t>en</a:t>
            </a:r>
            <a:r>
              <a:rPr lang="en-US" dirty="0"/>
              <a:t> 1000srs Array</a:t>
            </a:r>
          </a:p>
          <a:p>
            <a:endParaRPr lang="en-US" dirty="0"/>
          </a:p>
          <a:p>
            <a:r>
              <a:rPr lang="en-US" dirty="0"/>
              <a:t>#21 </a:t>
            </a:r>
            <a:r>
              <a:rPr lang="en-US" dirty="0" err="1"/>
              <a:t>patiënten</a:t>
            </a:r>
            <a:r>
              <a:rPr lang="en-US" dirty="0"/>
              <a:t> tot </a:t>
            </a:r>
            <a:r>
              <a:rPr lang="en-US" dirty="0" err="1"/>
              <a:t>september</a:t>
            </a:r>
            <a:endParaRPr lang="en-US" dirty="0"/>
          </a:p>
        </p:txBody>
      </p:sp>
      <p:pic>
        <p:nvPicPr>
          <p:cNvPr id="7" name="Picture 2" descr="D:\Work\GraphPad\Lu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0" y="1340772"/>
            <a:ext cx="6048673" cy="49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6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QA Protocollen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VTdag</a:t>
            </a:r>
            <a:r>
              <a:rPr lang="en-US" dirty="0" smtClean="0"/>
              <a:t> 2015 - FFF</a:t>
            </a:r>
            <a:endParaRPr lang="nl-NL" dirty="0"/>
          </a:p>
        </p:txBody>
      </p:sp>
      <p:pic>
        <p:nvPicPr>
          <p:cNvPr id="4" name="Picture 3" descr="D:\Dropbox\06 - NKI-AVL\Presentatie plaatjes\stinger23q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8" y="5517236"/>
            <a:ext cx="1877015" cy="105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8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Huidige</a:t>
            </a:r>
            <a:r>
              <a:rPr lang="en-US" dirty="0" smtClean="0"/>
              <a:t> </a:t>
            </a:r>
            <a:r>
              <a:rPr lang="en-US" dirty="0" err="1" smtClean="0"/>
              <a:t>protocollen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geschikt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FFF?</a:t>
            </a:r>
          </a:p>
          <a:p>
            <a:endParaRPr lang="en-US" dirty="0"/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Ja, </a:t>
            </a:r>
            <a:r>
              <a:rPr lang="en-US" dirty="0" err="1" smtClean="0">
                <a:solidFill>
                  <a:schemeClr val="tx1"/>
                </a:solidFill>
              </a:rPr>
              <a:t>zonder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problemen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Ja, maar...</a:t>
            </a: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Nee, </a:t>
            </a:r>
            <a:r>
              <a:rPr lang="en-US" dirty="0" err="1" smtClean="0">
                <a:solidFill>
                  <a:schemeClr val="tx1"/>
                </a:solidFill>
              </a:rPr>
              <a:t>deze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zijn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geschikt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8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QA Protocollen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FF </a:t>
            </a:r>
            <a:r>
              <a:rPr lang="en-US" b="1" dirty="0" err="1" smtClean="0"/>
              <a:t>Bundels</a:t>
            </a:r>
            <a:endParaRPr lang="en-US" b="1" dirty="0" smtClean="0"/>
          </a:p>
          <a:p>
            <a:pPr lvl="1"/>
            <a:r>
              <a:rPr lang="en-US" b="1" dirty="0" smtClean="0"/>
              <a:t>NCS-8/9</a:t>
            </a:r>
          </a:p>
          <a:p>
            <a:pPr lvl="1"/>
            <a:r>
              <a:rPr lang="en-US" dirty="0" smtClean="0"/>
              <a:t>AAPM TG51</a:t>
            </a:r>
          </a:p>
          <a:p>
            <a:pPr lvl="1"/>
            <a:r>
              <a:rPr lang="en-US" dirty="0" smtClean="0"/>
              <a:t>DIN 6800-02</a:t>
            </a:r>
          </a:p>
          <a:p>
            <a:pPr lvl="1"/>
            <a:r>
              <a:rPr lang="en-US" b="1" dirty="0" smtClean="0"/>
              <a:t>IEC 60976</a:t>
            </a:r>
          </a:p>
          <a:p>
            <a:pPr lvl="1"/>
            <a:r>
              <a:rPr lang="en-US" dirty="0" smtClean="0"/>
              <a:t>IPEMB</a:t>
            </a:r>
          </a:p>
          <a:p>
            <a:pPr lvl="1"/>
            <a:r>
              <a:rPr lang="en-US" dirty="0" smtClean="0"/>
              <a:t>Varian, </a:t>
            </a:r>
            <a:r>
              <a:rPr lang="en-US" b="1" dirty="0" err="1" smtClean="0"/>
              <a:t>Elekta</a:t>
            </a:r>
            <a:r>
              <a:rPr lang="en-US" dirty="0" smtClean="0"/>
              <a:t>, Siemens</a:t>
            </a:r>
          </a:p>
          <a:p>
            <a:pPr lvl="1"/>
            <a:r>
              <a:rPr lang="en-US" b="1" dirty="0" smtClean="0"/>
              <a:t>NKI-AVL</a:t>
            </a:r>
          </a:p>
          <a:p>
            <a:pPr lvl="1"/>
            <a:r>
              <a:rPr lang="en-US" dirty="0" err="1" smtClean="0"/>
              <a:t>E.v.a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FFF </a:t>
            </a:r>
            <a:r>
              <a:rPr lang="en-US" b="1" dirty="0" err="1" smtClean="0"/>
              <a:t>Bundels</a:t>
            </a:r>
            <a:endParaRPr lang="en-US" b="1" dirty="0" smtClean="0"/>
          </a:p>
          <a:p>
            <a:pPr lvl="1"/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NKI-AVL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Elekta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Varian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artikel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met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een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voorstel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NCS-2*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Hoe </a:t>
            </a:r>
            <a:r>
              <a:rPr lang="en-US" dirty="0" err="1" smtClean="0"/>
              <a:t>helder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de </a:t>
            </a:r>
            <a:r>
              <a:rPr lang="en-US" dirty="0" err="1" smtClean="0"/>
              <a:t>huidige</a:t>
            </a:r>
            <a:r>
              <a:rPr lang="en-US" dirty="0" smtClean="0"/>
              <a:t> </a:t>
            </a:r>
            <a:r>
              <a:rPr lang="en-US" dirty="0" err="1" smtClean="0"/>
              <a:t>protocollen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marL="1165225" indent="-1165225"/>
            <a:r>
              <a:rPr lang="en-US" dirty="0" smtClean="0"/>
              <a:t>Die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dromen</a:t>
            </a:r>
            <a:r>
              <a:rPr lang="en-US" dirty="0" smtClean="0"/>
              <a:t>…</a:t>
            </a:r>
            <a:endParaRPr lang="en-US" dirty="0" smtClean="0">
              <a:solidFill>
                <a:schemeClr val="tx1"/>
              </a:solidFill>
            </a:endParaRP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Hoe </a:t>
            </a:r>
            <a:r>
              <a:rPr lang="en-US" dirty="0" err="1" smtClean="0">
                <a:solidFill>
                  <a:schemeClr val="tx1"/>
                </a:solidFill>
              </a:rPr>
              <a:t>zat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ook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alweer</a:t>
            </a:r>
            <a:r>
              <a:rPr lang="en-US" dirty="0" smtClean="0">
                <a:solidFill>
                  <a:schemeClr val="tx1"/>
                </a:solidFill>
              </a:rPr>
              <a:t>? Thijs leg </a:t>
            </a:r>
            <a:r>
              <a:rPr lang="en-US" dirty="0" err="1" smtClean="0">
                <a:solidFill>
                  <a:schemeClr val="tx1"/>
                </a:solidFill>
              </a:rPr>
              <a:t>uit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Hûh</a:t>
            </a:r>
            <a:r>
              <a:rPr lang="en-US" dirty="0" smtClean="0">
                <a:solidFill>
                  <a:schemeClr val="tx1"/>
                </a:solidFill>
              </a:rPr>
              <a:t>? Protocol?</a:t>
            </a:r>
          </a:p>
        </p:txBody>
      </p:sp>
      <p:sp>
        <p:nvSpPr>
          <p:cNvPr id="10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04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7" y="1843092"/>
            <a:ext cx="76485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1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Veldgrootte</a:t>
            </a:r>
            <a:r>
              <a:rPr lang="en-US" dirty="0" smtClean="0"/>
              <a:t> en CAX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476287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FWHM</a:t>
            </a:r>
          </a:p>
          <a:p>
            <a:pPr lvl="1"/>
            <a:r>
              <a:rPr lang="en-US" dirty="0" smtClean="0"/>
              <a:t>Full Width @ Half Maximum</a:t>
            </a:r>
          </a:p>
          <a:p>
            <a:pPr lvl="1"/>
            <a:r>
              <a:rPr lang="en-US" dirty="0" err="1" smtClean="0"/>
              <a:t>Breedte</a:t>
            </a:r>
            <a:r>
              <a:rPr lang="en-US" dirty="0" smtClean="0"/>
              <a:t> v/h </a:t>
            </a:r>
            <a:r>
              <a:rPr lang="en-US" dirty="0" err="1" smtClean="0"/>
              <a:t>profiel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de 50% </a:t>
            </a:r>
            <a:r>
              <a:rPr lang="en-US" dirty="0" err="1" smtClean="0"/>
              <a:t>punten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CAX</a:t>
            </a:r>
          </a:p>
          <a:p>
            <a:pPr lvl="1"/>
            <a:r>
              <a:rPr lang="en-US" dirty="0" err="1" smtClean="0"/>
              <a:t>Verschuiving</a:t>
            </a:r>
            <a:r>
              <a:rPr lang="en-US" dirty="0" smtClean="0"/>
              <a:t> van het </a:t>
            </a:r>
            <a:r>
              <a:rPr lang="en-US" dirty="0" err="1" smtClean="0"/>
              <a:t>midden</a:t>
            </a:r>
            <a:r>
              <a:rPr lang="en-US" dirty="0" smtClean="0"/>
              <a:t> van de FWHM </a:t>
            </a:r>
            <a:r>
              <a:rPr lang="en-US" dirty="0" err="1" smtClean="0"/>
              <a:t>t.o.v</a:t>
            </a:r>
            <a:r>
              <a:rPr lang="en-US" dirty="0" smtClean="0"/>
              <a:t>. de </a:t>
            </a:r>
            <a:r>
              <a:rPr lang="en-US" dirty="0" err="1" smtClean="0"/>
              <a:t>centrale</a:t>
            </a:r>
            <a:r>
              <a:rPr lang="en-US" dirty="0" smtClean="0"/>
              <a:t> as.</a:t>
            </a:r>
            <a:endParaRPr lang="nl-N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4" y="1556796"/>
            <a:ext cx="34004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Veldregio</a:t>
            </a:r>
            <a:endParaRPr lang="nl-NL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919432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 size</a:t>
                      </a:r>
                      <a:r>
                        <a:rPr lang="en-US" baseline="0" dirty="0" smtClean="0"/>
                        <a:t> F</a:t>
                      </a:r>
                      <a:endParaRPr lang="nl-NL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</a:t>
                      </a:r>
                      <a:r>
                        <a:rPr lang="en-US" baseline="-25000" dirty="0" err="1" smtClean="0"/>
                        <a:t>m</a:t>
                      </a:r>
                      <a:r>
                        <a:rPr lang="en-US" dirty="0" smtClean="0"/>
                        <a:t> for</a:t>
                      </a:r>
                      <a:r>
                        <a:rPr lang="en-US" baseline="0" dirty="0" smtClean="0"/>
                        <a:t> Main axis</a:t>
                      </a:r>
                      <a:endParaRPr lang="nl-NL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 for diagonal</a:t>
                      </a:r>
                      <a:endParaRPr lang="nl-NL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cm ≤ F ≤ 10 cm</a:t>
                      </a:r>
                      <a:endParaRPr lang="nl-NL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cm</a:t>
                      </a:r>
                      <a:endParaRPr lang="nl-NL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cm</a:t>
                      </a:r>
                      <a:endParaRPr lang="nl-NL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 cm ≤ F ≤ 30 cm</a:t>
                      </a:r>
                      <a:endParaRPr lang="nl-NL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 * F</a:t>
                      </a:r>
                      <a:endParaRPr lang="nl-NL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 * F</a:t>
                      </a:r>
                      <a:endParaRPr lang="nl-NL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 cm ≤ F </a:t>
                      </a:r>
                      <a:endParaRPr lang="nl-NL" b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cm</a:t>
                      </a:r>
                      <a:endParaRPr lang="nl-NL" b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 cm</a:t>
                      </a:r>
                      <a:endParaRPr lang="nl-NL" b="0" dirty="0"/>
                    </a:p>
                  </a:txBody>
                  <a:tcPr marL="91439" marR="91439"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251520" y="3408222"/>
            <a:ext cx="4392488" cy="291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Veldregio</a:t>
            </a:r>
            <a:r>
              <a:rPr lang="en-US" dirty="0"/>
              <a:t> of plateau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 err="1"/>
              <a:t>Wordt</a:t>
            </a:r>
            <a:r>
              <a:rPr lang="en-US" i="1" dirty="0"/>
              <a:t> </a:t>
            </a:r>
            <a:r>
              <a:rPr lang="en-US" i="1" dirty="0" err="1"/>
              <a:t>gebruikt</a:t>
            </a:r>
            <a:r>
              <a:rPr lang="en-US" i="1" dirty="0"/>
              <a:t> om </a:t>
            </a:r>
            <a:r>
              <a:rPr lang="en-US" i="1" dirty="0" err="1"/>
              <a:t>grenzen</a:t>
            </a:r>
            <a:r>
              <a:rPr lang="en-US" i="1" dirty="0"/>
              <a:t> te </a:t>
            </a:r>
            <a:r>
              <a:rPr lang="en-US" i="1" dirty="0" err="1"/>
              <a:t>bepalen</a:t>
            </a:r>
            <a:r>
              <a:rPr lang="en-US" i="1" dirty="0"/>
              <a:t> </a:t>
            </a:r>
            <a:r>
              <a:rPr lang="en-US" i="1" dirty="0" err="1"/>
              <a:t>voor</a:t>
            </a:r>
            <a:r>
              <a:rPr lang="en-US" i="1" dirty="0"/>
              <a:t> de IEC </a:t>
            </a:r>
            <a:r>
              <a:rPr lang="en-US" i="1" dirty="0" err="1"/>
              <a:t>berekening</a:t>
            </a:r>
            <a:r>
              <a:rPr lang="en-US" i="1" dirty="0"/>
              <a:t> van </a:t>
            </a:r>
            <a:r>
              <a:rPr lang="en-US" i="1" dirty="0" err="1"/>
              <a:t>veldvlakheid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symmetrie</a:t>
            </a:r>
            <a:endParaRPr lang="en-US" i="1" dirty="0"/>
          </a:p>
          <a:p>
            <a:pPr lvl="1"/>
            <a:endParaRPr lang="nl-NL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932040" y="3212980"/>
            <a:ext cx="3970238" cy="34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4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4" y="684059"/>
            <a:ext cx="8686047" cy="547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763688" y="3771350"/>
            <a:ext cx="561662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619672" y="4941168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/>
          <p:cNvSpPr/>
          <p:nvPr/>
        </p:nvSpPr>
        <p:spPr>
          <a:xfrm>
            <a:off x="1745932" y="2528408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l 9"/>
          <p:cNvSpPr/>
          <p:nvPr/>
        </p:nvSpPr>
        <p:spPr>
          <a:xfrm>
            <a:off x="7317182" y="2529392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425686" y="4941168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020272" y="5733256"/>
            <a:ext cx="3098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460704" y="5733256"/>
            <a:ext cx="2796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03648" y="5729745"/>
            <a:ext cx="26189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785282" y="5729741"/>
            <a:ext cx="2796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Veldvlakheid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𝑉𝑒𝑙𝑑𝑣𝑙𝑎𝑘h𝑒𝑖𝑑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∙100%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3690" b="60366"/>
          <a:stretch/>
        </p:blipFill>
        <p:spPr bwMode="auto">
          <a:xfrm>
            <a:off x="107601" y="3429000"/>
            <a:ext cx="8874478" cy="3028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Symmetrie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𝑆𝑦𝑚𝑚𝑒𝑡𝑦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(−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∙100%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3690" b="60366"/>
          <a:stretch/>
        </p:blipFill>
        <p:spPr bwMode="auto">
          <a:xfrm>
            <a:off x="107601" y="3429000"/>
            <a:ext cx="8874478" cy="3028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86463"/>
              </p:ext>
            </p:extLst>
          </p:nvPr>
        </p:nvGraphicFramePr>
        <p:xfrm>
          <a:off x="1763688" y="1608381"/>
          <a:ext cx="5616136" cy="36889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24136"/>
                <a:gridCol w="3168000"/>
                <a:gridCol w="1224000"/>
              </a:tblGrid>
              <a:tr h="6097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</a:t>
                      </a:r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FFF</a:t>
                      </a:r>
                      <a:endParaRPr lang="nl-NL" sz="3600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Energie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Veldgrootte</a:t>
                      </a:r>
                      <a:r>
                        <a:rPr lang="en-US" sz="2400" b="1" dirty="0" smtClean="0"/>
                        <a:t> + CAX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Veldregio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Veldvlakheid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Symmetrie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QA </a:t>
            </a:r>
            <a:r>
              <a:rPr lang="nl-NL" dirty="0" smtClean="0"/>
              <a:t>Protocollen</a:t>
            </a:r>
            <a:endParaRPr lang="nl-NL" dirty="0"/>
          </a:p>
        </p:txBody>
      </p:sp>
      <p:pic>
        <p:nvPicPr>
          <p:cNvPr id="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12497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243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1149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FFF - </a:t>
            </a:r>
            <a:r>
              <a:rPr lang="en-US" dirty="0" err="1" smtClean="0"/>
              <a:t>Energie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4"/>
            <a:ext cx="7859216" cy="4525963"/>
          </a:xfrm>
        </p:spPr>
        <p:txBody>
          <a:bodyPr/>
          <a:lstStyle/>
          <a:p>
            <a:r>
              <a:rPr lang="en-GB" dirty="0" err="1" smtClean="0"/>
              <a:t>Primaire</a:t>
            </a:r>
            <a:r>
              <a:rPr lang="en-GB" dirty="0" smtClean="0"/>
              <a:t> </a:t>
            </a:r>
            <a:r>
              <a:rPr lang="en-GB" dirty="0" err="1" smtClean="0"/>
              <a:t>energie</a:t>
            </a:r>
            <a:r>
              <a:rPr lang="en-GB" dirty="0" smtClean="0"/>
              <a:t> </a:t>
            </a:r>
            <a:r>
              <a:rPr lang="en-GB" dirty="0" err="1" smtClean="0"/>
              <a:t>specificatie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% op </a:t>
            </a:r>
            <a:r>
              <a:rPr lang="en-GB" dirty="0"/>
              <a:t>10 cm </a:t>
            </a:r>
            <a:r>
              <a:rPr lang="en-GB" dirty="0" err="1" smtClean="0"/>
              <a:t>diepte</a:t>
            </a:r>
            <a:r>
              <a:rPr lang="en-GB" dirty="0" smtClean="0"/>
              <a:t> (%DD</a:t>
            </a:r>
            <a:r>
              <a:rPr lang="en-GB" baseline="-25000" dirty="0" smtClean="0"/>
              <a:t>(10)</a:t>
            </a:r>
            <a:r>
              <a:rPr lang="en-GB" dirty="0" smtClean="0"/>
              <a:t>) met SSD = 100 cm </a:t>
            </a:r>
            <a:endParaRPr lang="nl-NL" dirty="0"/>
          </a:p>
          <a:p>
            <a:endParaRPr lang="en-GB" dirty="0" smtClean="0"/>
          </a:p>
          <a:p>
            <a:r>
              <a:rPr lang="en-GB" dirty="0" err="1" smtClean="0"/>
              <a:t>Secundaire</a:t>
            </a:r>
            <a:r>
              <a:rPr lang="en-GB" dirty="0" smtClean="0"/>
              <a:t> </a:t>
            </a:r>
            <a:r>
              <a:rPr lang="en-GB" dirty="0" err="1" smtClean="0"/>
              <a:t>specificatie</a:t>
            </a:r>
            <a:r>
              <a:rPr lang="en-GB" dirty="0" smtClean="0"/>
              <a:t>:</a:t>
            </a:r>
          </a:p>
          <a:p>
            <a:pPr lvl="1"/>
            <a:r>
              <a:rPr lang="en-GB" dirty="0" err="1" smtClean="0"/>
              <a:t>zoals</a:t>
            </a:r>
            <a:r>
              <a:rPr lang="en-GB" dirty="0" smtClean="0"/>
              <a:t> TPR</a:t>
            </a:r>
            <a:r>
              <a:rPr lang="en-GB" baseline="-25000" dirty="0" smtClean="0"/>
              <a:t>20-10</a:t>
            </a:r>
            <a:r>
              <a:rPr lang="en-GB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net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FF </a:t>
            </a:r>
            <a:r>
              <a:rPr lang="en-US" dirty="0" err="1" smtClean="0"/>
              <a:t>bundels</a:t>
            </a:r>
            <a:r>
              <a:rPr lang="en-US" dirty="0" smtClean="0"/>
              <a:t>.</a:t>
            </a:r>
            <a:endParaRPr lang="nl-NL" dirty="0"/>
          </a:p>
          <a:p>
            <a:endParaRPr lang="nl-NL" dirty="0"/>
          </a:p>
        </p:txBody>
      </p:sp>
      <p:pic>
        <p:nvPicPr>
          <p:cNvPr id="6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00808"/>
            <a:ext cx="358924" cy="3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429000"/>
            <a:ext cx="358924" cy="3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5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94491"/>
              </p:ext>
            </p:extLst>
          </p:nvPr>
        </p:nvGraphicFramePr>
        <p:xfrm>
          <a:off x="1763688" y="1608381"/>
          <a:ext cx="5616136" cy="36889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24136"/>
                <a:gridCol w="3168000"/>
                <a:gridCol w="1224000"/>
              </a:tblGrid>
              <a:tr h="6097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</a:t>
                      </a:r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FFF</a:t>
                      </a:r>
                      <a:endParaRPr lang="nl-NL" sz="3600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Energie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Veldgrootte</a:t>
                      </a:r>
                      <a:r>
                        <a:rPr lang="en-US" sz="2400" b="1" dirty="0" smtClean="0"/>
                        <a:t> + CAX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Veldregio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Veldvlakheid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Symmetrie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QA </a:t>
            </a:r>
            <a:r>
              <a:rPr lang="nl-NL" dirty="0" smtClean="0"/>
              <a:t>Protocollen</a:t>
            </a:r>
            <a:endParaRPr lang="nl-NL" dirty="0"/>
          </a:p>
        </p:txBody>
      </p:sp>
      <p:pic>
        <p:nvPicPr>
          <p:cNvPr id="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12497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243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1149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302723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9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5" y="1340772"/>
            <a:ext cx="8525305" cy="5371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573882" y="4365104"/>
            <a:ext cx="396044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3690" b="60366"/>
          <a:stretch/>
        </p:blipFill>
        <p:spPr bwMode="auto">
          <a:xfrm>
            <a:off x="2013234" y="4719297"/>
            <a:ext cx="5081736" cy="1734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Veldgrootte</a:t>
            </a:r>
            <a:r>
              <a:rPr lang="en-US" dirty="0" smtClean="0"/>
              <a:t>, </a:t>
            </a:r>
            <a:r>
              <a:rPr lang="en-US" dirty="0" err="1" smtClean="0"/>
              <a:t>regio</a:t>
            </a:r>
            <a:r>
              <a:rPr lang="en-US" dirty="0" smtClean="0"/>
              <a:t>, </a:t>
            </a:r>
            <a:r>
              <a:rPr lang="en-US" dirty="0" err="1" smtClean="0"/>
              <a:t>vlakheid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95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10841"/>
              </p:ext>
            </p:extLst>
          </p:nvPr>
        </p:nvGraphicFramePr>
        <p:xfrm>
          <a:off x="1763688" y="1608381"/>
          <a:ext cx="5616136" cy="36889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24136"/>
                <a:gridCol w="3168000"/>
                <a:gridCol w="1224000"/>
              </a:tblGrid>
              <a:tr h="6097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</a:t>
                      </a:r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FFF</a:t>
                      </a:r>
                      <a:endParaRPr lang="nl-NL" sz="3600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Energie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Veldgrootte</a:t>
                      </a:r>
                      <a:r>
                        <a:rPr lang="en-US" sz="2400" b="1" dirty="0" smtClean="0"/>
                        <a:t> + CAX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Veldregio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Veldvlakheid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Symmetrie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QA </a:t>
            </a:r>
            <a:r>
              <a:rPr lang="nl-NL" dirty="0" smtClean="0"/>
              <a:t>Protocollen</a:t>
            </a:r>
            <a:endParaRPr lang="nl-NL" dirty="0"/>
          </a:p>
        </p:txBody>
      </p:sp>
      <p:pic>
        <p:nvPicPr>
          <p:cNvPr id="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12497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243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1149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302723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ready.gov/kids/games/data/dm-english/imgs/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92821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ready.gov/kids/games/data/dm-english/imgs/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1149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aarschuwingsbord_17-113007163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916" y="4161541"/>
            <a:ext cx="518356" cy="43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16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Waar</a:t>
            </a:r>
            <a:r>
              <a:rPr lang="en-US" dirty="0" smtClean="0"/>
              <a:t> </a:t>
            </a:r>
            <a:r>
              <a:rPr lang="en-US" dirty="0" err="1" smtClean="0"/>
              <a:t>gaan</a:t>
            </a:r>
            <a:r>
              <a:rPr lang="en-US" dirty="0" smtClean="0"/>
              <a:t> we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kijken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FF vs FFF</a:t>
            </a:r>
          </a:p>
          <a:p>
            <a:pPr lvl="1"/>
            <a:r>
              <a:rPr lang="en-US" dirty="0" err="1" smtClean="0"/>
              <a:t>Klinisch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 AVL</a:t>
            </a:r>
          </a:p>
          <a:p>
            <a:r>
              <a:rPr lang="en-US" dirty="0" err="1" smtClean="0"/>
              <a:t>Protocollen</a:t>
            </a:r>
            <a:endParaRPr lang="en-US" dirty="0" smtClean="0"/>
          </a:p>
          <a:p>
            <a:pPr lvl="1"/>
            <a:r>
              <a:rPr lang="en-US" dirty="0" err="1" smtClean="0"/>
              <a:t>Bestaand</a:t>
            </a:r>
            <a:endParaRPr lang="en-US" dirty="0" smtClean="0"/>
          </a:p>
          <a:p>
            <a:pPr lvl="1"/>
            <a:r>
              <a:rPr lang="en-US" dirty="0" err="1" smtClean="0"/>
              <a:t>Voorgesteld</a:t>
            </a:r>
            <a:endParaRPr lang="en-US" dirty="0" smtClean="0"/>
          </a:p>
          <a:p>
            <a:r>
              <a:rPr lang="en-US" dirty="0" smtClean="0"/>
              <a:t>Patient </a:t>
            </a:r>
            <a:r>
              <a:rPr lang="en-US" dirty="0"/>
              <a:t>QA</a:t>
            </a:r>
            <a:endParaRPr lang="nl-NL" dirty="0"/>
          </a:p>
          <a:p>
            <a:r>
              <a:rPr lang="en-US" dirty="0" smtClean="0"/>
              <a:t>Routine QA</a:t>
            </a:r>
          </a:p>
        </p:txBody>
      </p:sp>
      <p:pic>
        <p:nvPicPr>
          <p:cNvPr id="4" name="Picture 2" descr="D:\Dropbox\06 - NKI-AVL\Presentatie plaatjes\96758-joe-bar-ou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50" y="2060852"/>
            <a:ext cx="3056748" cy="458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5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Voorstellen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Fogliata</a:t>
            </a:r>
            <a:r>
              <a:rPr lang="nl-NL" dirty="0" smtClean="0"/>
              <a:t>*</a:t>
            </a:r>
          </a:p>
          <a:p>
            <a:pPr lvl="1"/>
            <a:r>
              <a:rPr lang="nl-NL" dirty="0" smtClean="0"/>
              <a:t>Field </a:t>
            </a:r>
            <a:r>
              <a:rPr lang="nl-NL" dirty="0" err="1" smtClean="0"/>
              <a:t>region</a:t>
            </a:r>
            <a:endParaRPr lang="nl-NL" dirty="0" smtClean="0"/>
          </a:p>
          <a:p>
            <a:pPr lvl="2"/>
            <a:r>
              <a:rPr lang="nl-NL" dirty="0" smtClean="0"/>
              <a:t>Initiële veldgrootte</a:t>
            </a:r>
          </a:p>
          <a:p>
            <a:pPr lvl="1"/>
            <a:r>
              <a:rPr lang="nl-NL" dirty="0" err="1" smtClean="0"/>
              <a:t>Unflattness</a:t>
            </a:r>
            <a:endParaRPr lang="nl-NL" dirty="0" smtClean="0"/>
          </a:p>
          <a:p>
            <a:pPr lvl="2"/>
            <a:r>
              <a:rPr lang="nl-NL" dirty="0" smtClean="0"/>
              <a:t>2/3 profiel</a:t>
            </a:r>
          </a:p>
          <a:p>
            <a:pPr lvl="1"/>
            <a:r>
              <a:rPr lang="en-US" dirty="0" err="1" smtClean="0"/>
              <a:t>Symmetrie</a:t>
            </a:r>
            <a:endParaRPr lang="en-US" dirty="0" smtClean="0"/>
          </a:p>
          <a:p>
            <a:pPr lvl="2"/>
            <a:r>
              <a:rPr lang="en-US" dirty="0" smtClean="0"/>
              <a:t>IEC</a:t>
            </a:r>
          </a:p>
          <a:p>
            <a:pPr lvl="1"/>
            <a:r>
              <a:rPr lang="nl-NL" dirty="0" smtClean="0"/>
              <a:t>Peak </a:t>
            </a:r>
            <a:r>
              <a:rPr lang="nl-NL" dirty="0" err="1" smtClean="0"/>
              <a:t>position</a:t>
            </a:r>
            <a:endParaRPr lang="nl-NL" dirty="0" smtClean="0"/>
          </a:p>
          <a:p>
            <a:pPr lvl="1"/>
            <a:r>
              <a:rPr lang="en-US" dirty="0" err="1" smtClean="0"/>
              <a:t>Veldgrootte</a:t>
            </a:r>
            <a:endParaRPr lang="nl-NL" dirty="0" smtClean="0"/>
          </a:p>
          <a:p>
            <a:pPr lvl="2"/>
            <a:r>
              <a:rPr lang="nl-NL" dirty="0" err="1" smtClean="0"/>
              <a:t>Hernormeren</a:t>
            </a:r>
            <a:r>
              <a:rPr lang="nl-NL" dirty="0" smtClean="0"/>
              <a:t> op FF veld</a:t>
            </a:r>
          </a:p>
          <a:p>
            <a:pPr lvl="2"/>
            <a:r>
              <a:rPr lang="nl-NL" dirty="0" smtClean="0"/>
              <a:t>3</a:t>
            </a:r>
            <a:r>
              <a:rPr lang="nl-NL" baseline="30000" dirty="0" smtClean="0"/>
              <a:t>de</a:t>
            </a:r>
            <a:r>
              <a:rPr lang="nl-NL" dirty="0" smtClean="0"/>
              <a:t> afgeleide schouderpunt</a:t>
            </a:r>
          </a:p>
          <a:p>
            <a:pPr lvl="1"/>
            <a:endParaRPr lang="nl-NL" dirty="0" smtClean="0"/>
          </a:p>
          <a:p>
            <a:pPr lvl="2"/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Elekta</a:t>
            </a:r>
            <a:r>
              <a:rPr lang="nl-NL" dirty="0" smtClean="0"/>
              <a:t> / AVL</a:t>
            </a:r>
          </a:p>
          <a:p>
            <a:pPr lvl="1"/>
            <a:r>
              <a:rPr lang="nl-NL" dirty="0" smtClean="0"/>
              <a:t>Field </a:t>
            </a:r>
            <a:r>
              <a:rPr lang="nl-NL" dirty="0" err="1" smtClean="0"/>
              <a:t>region</a:t>
            </a:r>
            <a:endParaRPr lang="nl-NL" dirty="0" smtClean="0"/>
          </a:p>
          <a:p>
            <a:pPr lvl="2"/>
            <a:r>
              <a:rPr lang="nl-NL" dirty="0" smtClean="0"/>
              <a:t>Initiële veldgrootte</a:t>
            </a:r>
          </a:p>
          <a:p>
            <a:pPr lvl="1"/>
            <a:r>
              <a:rPr lang="nl-NL" dirty="0" err="1" smtClean="0"/>
              <a:t>Unflatness</a:t>
            </a:r>
            <a:endParaRPr lang="nl-NL" dirty="0" smtClean="0"/>
          </a:p>
          <a:p>
            <a:pPr lvl="2"/>
            <a:r>
              <a:rPr lang="en-US" dirty="0" smtClean="0"/>
              <a:t>% Veld + x cm</a:t>
            </a:r>
          </a:p>
          <a:p>
            <a:pPr lvl="1"/>
            <a:r>
              <a:rPr lang="en-US" dirty="0" err="1"/>
              <a:t>Symmetrie</a:t>
            </a:r>
            <a:endParaRPr lang="nl-NL" dirty="0"/>
          </a:p>
          <a:p>
            <a:pPr lvl="2"/>
            <a:r>
              <a:rPr lang="en-US" dirty="0" smtClean="0"/>
              <a:t>IEC + % </a:t>
            </a:r>
            <a:r>
              <a:rPr lang="en-US" dirty="0"/>
              <a:t>Veld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+ x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nl-NL" dirty="0" smtClean="0"/>
              <a:t>Tilt</a:t>
            </a:r>
          </a:p>
          <a:p>
            <a:pPr lvl="1"/>
            <a:r>
              <a:rPr lang="en-US" dirty="0" err="1" smtClean="0"/>
              <a:t>Veldgrootte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nl-NL" dirty="0"/>
              <a:t>Geen </a:t>
            </a:r>
            <a:r>
              <a:rPr lang="nl-NL" dirty="0" err="1"/>
              <a:t>hernormalisatie</a:t>
            </a:r>
            <a:endParaRPr lang="nl-NL" dirty="0"/>
          </a:p>
          <a:p>
            <a:pPr lvl="2"/>
            <a:r>
              <a:rPr lang="nl-NL" dirty="0"/>
              <a:t>Inflectiepunt</a:t>
            </a:r>
          </a:p>
          <a:p>
            <a:pPr lvl="1"/>
            <a:endParaRPr lang="nl-NL" dirty="0"/>
          </a:p>
          <a:p>
            <a:pPr lvl="2"/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107504" y="6381328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dirty="0"/>
              <a:t>*</a:t>
            </a:r>
            <a:r>
              <a:rPr lang="en-GB" altLang="en-US" dirty="0" err="1"/>
              <a:t>Fogliata</a:t>
            </a:r>
            <a:r>
              <a:rPr lang="en-GB" altLang="en-US" dirty="0"/>
              <a:t> et al.  Med phys. 39 (10), October 2012</a:t>
            </a:r>
          </a:p>
        </p:txBody>
      </p:sp>
    </p:spTree>
    <p:extLst>
      <p:ext uri="{BB962C8B-B14F-4D97-AF65-F5344CB8AC3E}">
        <p14:creationId xmlns:p14="http://schemas.microsoft.com/office/powerpoint/2010/main" val="39242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Position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4"/>
            <a:ext cx="8189656" cy="4525963"/>
          </a:xfrm>
        </p:spPr>
        <p:txBody>
          <a:bodyPr/>
          <a:lstStyle/>
          <a:p>
            <a:r>
              <a:rPr lang="en-US" dirty="0" smtClean="0"/>
              <a:t>X-</a:t>
            </a:r>
            <a:r>
              <a:rPr lang="en-US" dirty="0" err="1" smtClean="0"/>
              <a:t>positie</a:t>
            </a:r>
            <a:r>
              <a:rPr lang="en-US" dirty="0" smtClean="0"/>
              <a:t> van het </a:t>
            </a:r>
            <a:r>
              <a:rPr lang="en-US" dirty="0" err="1" smtClean="0"/>
              <a:t>snijpunt</a:t>
            </a:r>
            <a:r>
              <a:rPr lang="en-US" dirty="0" smtClean="0"/>
              <a:t> van 2 </a:t>
            </a:r>
            <a:r>
              <a:rPr lang="en-US" dirty="0" err="1" smtClean="0"/>
              <a:t>lijnen</a:t>
            </a:r>
            <a:r>
              <a:rPr lang="en-US" dirty="0" smtClean="0"/>
              <a:t> (F en G) door het </a:t>
            </a:r>
            <a:r>
              <a:rPr lang="en-US" dirty="0" err="1" smtClean="0"/>
              <a:t>profiel</a:t>
            </a:r>
            <a:endParaRPr lang="en-US" dirty="0" smtClean="0"/>
          </a:p>
          <a:p>
            <a:pPr lvl="1"/>
            <a:r>
              <a:rPr lang="en-US" dirty="0" smtClean="0"/>
              <a:t>F </a:t>
            </a:r>
            <a:r>
              <a:rPr lang="en-US" dirty="0"/>
              <a:t>	</a:t>
            </a:r>
            <a:r>
              <a:rPr lang="en-US" dirty="0" smtClean="0"/>
              <a:t>= (-2/3f,y) &amp; (-1/3f,y) </a:t>
            </a:r>
            <a:r>
              <a:rPr lang="en-US" dirty="0"/>
              <a:t>m</a:t>
            </a:r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G 	= (1/3f,y) &amp; (2/3f,y) </a:t>
            </a:r>
            <a:r>
              <a:rPr lang="en-US" dirty="0"/>
              <a:t>m</a:t>
            </a:r>
            <a:r>
              <a:rPr lang="en-US" dirty="0" smtClean="0"/>
              <a:t>m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veldgrootte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Sterk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afhankelijk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van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symmetrie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maar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niet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hetzelfde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!!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314" name="Picture 2" descr="http://www.clonepod.org/wp-content/uploads/2014/11/new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6"/>
            <a:ext cx="1572794" cy="15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6" r="24069" b="67828"/>
          <a:stretch/>
        </p:blipFill>
        <p:spPr bwMode="auto">
          <a:xfrm>
            <a:off x="6228184" y="2924948"/>
            <a:ext cx="2130640" cy="64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6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14104"/>
            <a:ext cx="8384438" cy="634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779912" y="980728"/>
            <a:ext cx="2808312" cy="280831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2182096" y="1149862"/>
            <a:ext cx="2749944" cy="26391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431216" y="3491280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6300192" y="3491280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3406232" y="2541536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338996" y="2527896"/>
            <a:ext cx="72008" cy="7200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/>
          <p:cNvSpPr/>
          <p:nvPr/>
        </p:nvSpPr>
        <p:spPr>
          <a:xfrm>
            <a:off x="4390972" y="1619440"/>
            <a:ext cx="72008" cy="7200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15293" y="443574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Tilt</a:t>
            </a:r>
            <a:endParaRPr lang="nl-NL" dirty="0"/>
          </a:p>
        </p:txBody>
      </p:sp>
      <p:cxnSp>
        <p:nvCxnSpPr>
          <p:cNvPr id="11" name="Straight Connector 9"/>
          <p:cNvCxnSpPr/>
          <p:nvPr/>
        </p:nvCxnSpPr>
        <p:spPr>
          <a:xfrm flipV="1">
            <a:off x="1547664" y="3527284"/>
            <a:ext cx="5832648" cy="98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>
            <a:off x="2816354" y="4435740"/>
            <a:ext cx="342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Peak </a:t>
            </a:r>
            <a:r>
              <a:rPr lang="en-US" sz="4400" dirty="0" err="1">
                <a:latin typeface="+mj-lt"/>
                <a:ea typeface="+mj-ea"/>
                <a:cs typeface="+mj-cs"/>
              </a:rPr>
              <a:t>Postition</a:t>
            </a:r>
            <a:endParaRPr lang="en-GB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753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67466" r="50734" b="1501"/>
          <a:stretch/>
        </p:blipFill>
        <p:spPr bwMode="auto">
          <a:xfrm>
            <a:off x="4508360" y="151972"/>
            <a:ext cx="4467906" cy="19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3" t="3529" r="943" b="66061"/>
          <a:stretch/>
        </p:blipFill>
        <p:spPr bwMode="auto">
          <a:xfrm>
            <a:off x="126264" y="188640"/>
            <a:ext cx="442250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89" y="548680"/>
            <a:ext cx="6912768" cy="440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86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2353" y="1682524"/>
            <a:ext cx="6024646" cy="4853007"/>
            <a:chOff x="1687472" y="2004993"/>
            <a:chExt cx="6024646" cy="4853007"/>
          </a:xfrm>
        </p:grpSpPr>
        <p:sp>
          <p:nvSpPr>
            <p:cNvPr id="3" name="TextBox 150"/>
            <p:cNvSpPr txBox="1"/>
            <p:nvPr/>
          </p:nvSpPr>
          <p:spPr>
            <a:xfrm rot="2640719">
              <a:off x="5060140" y="2581277"/>
              <a:ext cx="20736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000" dirty="0"/>
                <a:t>Half  Diagonal Field width (HDFW)</a:t>
              </a:r>
              <a:endParaRPr lang="en-US" sz="1000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rot="16200000" flipH="1">
              <a:off x="5210978" y="2023249"/>
              <a:ext cx="1460519" cy="14240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1687472" y="2208252"/>
              <a:ext cx="6024646" cy="4649748"/>
              <a:chOff x="1687472" y="2208252"/>
              <a:chExt cx="6024646" cy="4649748"/>
            </a:xfrm>
          </p:grpSpPr>
          <p:sp>
            <p:nvSpPr>
              <p:cNvPr id="6" name="TextBox 164"/>
              <p:cNvSpPr txBox="1"/>
              <p:nvPr/>
            </p:nvSpPr>
            <p:spPr>
              <a:xfrm>
                <a:off x="5265747" y="4826675"/>
                <a:ext cx="244637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200" dirty="0"/>
                  <a:t>A – 20% HFW</a:t>
                </a:r>
              </a:p>
              <a:p>
                <a:r>
                  <a:rPr lang="en-GB" sz="1200" dirty="0"/>
                  <a:t>B – 50% HFW</a:t>
                </a:r>
              </a:p>
              <a:p>
                <a:r>
                  <a:rPr lang="en-GB" sz="1200" dirty="0"/>
                  <a:t>C – 80% HFW</a:t>
                </a:r>
              </a:p>
              <a:p>
                <a:endParaRPr lang="en-GB" sz="1200" dirty="0"/>
              </a:p>
              <a:p>
                <a:r>
                  <a:rPr lang="en-GB" sz="1200" dirty="0"/>
                  <a:t>D- 20% DHFW</a:t>
                </a:r>
              </a:p>
              <a:p>
                <a:r>
                  <a:rPr lang="en-GB" sz="1200" dirty="0"/>
                  <a:t>E- 50% DHFW</a:t>
                </a:r>
              </a:p>
              <a:p>
                <a:r>
                  <a:rPr lang="en-GB" sz="1200" dirty="0"/>
                  <a:t>F- 60% DHFW</a:t>
                </a:r>
              </a:p>
              <a:p>
                <a:endParaRPr lang="en-GB" sz="1200" dirty="0"/>
              </a:p>
              <a:p>
                <a:r>
                  <a:rPr lang="en-GB" sz="1200" dirty="0"/>
                  <a:t>G-Vertex</a:t>
                </a:r>
              </a:p>
              <a:p>
                <a:endParaRPr lang="en-GB" dirty="0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rot="5400000">
                <a:off x="4550565" y="3158335"/>
                <a:ext cx="2452730" cy="240985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1687473" y="2698739"/>
                <a:ext cx="2884527" cy="28845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rot="16200000" flipH="1">
                <a:off x="1687473" y="2698739"/>
                <a:ext cx="2884527" cy="2884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 flipH="1" flipV="1">
                <a:off x="1687473" y="2698741"/>
                <a:ext cx="2884527" cy="2884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8" idx="1"/>
                <a:endCxn id="8" idx="3"/>
              </p:cNvCxnSpPr>
              <p:nvPr/>
            </p:nvCxnSpPr>
            <p:spPr>
              <a:xfrm rot="10800000" flipH="1">
                <a:off x="1687472" y="4141003"/>
                <a:ext cx="288452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8" idx="0"/>
                <a:endCxn id="8" idx="2"/>
              </p:cNvCxnSpPr>
              <p:nvPr/>
            </p:nvCxnSpPr>
            <p:spPr>
              <a:xfrm rot="16200000" flipH="1">
                <a:off x="1687473" y="4141002"/>
                <a:ext cx="288452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2529657" y="4978425"/>
                <a:ext cx="17161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52352" y="5055009"/>
                <a:ext cx="1797042" cy="554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206754" y="5219704"/>
                <a:ext cx="2195508" cy="159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3141643" y="5818219"/>
                <a:ext cx="21907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147993" y="5984908"/>
                <a:ext cx="693747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3111480" y="6330950"/>
                <a:ext cx="1200170" cy="162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3324213" y="4081472"/>
                <a:ext cx="1037904" cy="970757"/>
                <a:chOff x="3324213" y="4081472"/>
                <a:chExt cx="1037904" cy="970757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3324213" y="4086235"/>
                  <a:ext cx="118745" cy="1095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3790931" y="4083853"/>
                  <a:ext cx="118745" cy="1095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243372" y="4081472"/>
                  <a:ext cx="118745" cy="1095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328968" y="4345790"/>
                  <a:ext cx="118745" cy="10953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3790930" y="4812515"/>
                  <a:ext cx="118745" cy="10953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930630" y="4942690"/>
                  <a:ext cx="118745" cy="10953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04"/>
              <p:cNvSpPr txBox="1"/>
              <p:nvPr/>
            </p:nvSpPr>
            <p:spPr>
              <a:xfrm>
                <a:off x="3184506" y="6313527"/>
                <a:ext cx="14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000" dirty="0"/>
                  <a:t>Half Field width (HFW)</a:t>
                </a:r>
                <a:endParaRPr lang="en-US" sz="1000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3111480" y="6569118"/>
                <a:ext cx="1460500" cy="1588"/>
              </a:xfrm>
              <a:prstGeom prst="straightConnector1">
                <a:avLst/>
              </a:prstGeom>
              <a:ln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8" idx="0"/>
              </p:cNvCxnSpPr>
              <p:nvPr/>
            </p:nvCxnSpPr>
            <p:spPr>
              <a:xfrm rot="16200000" flipH="1">
                <a:off x="2990455" y="2559457"/>
                <a:ext cx="277790" cy="77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115"/>
              <p:cNvSpPr txBox="1"/>
              <p:nvPr/>
            </p:nvSpPr>
            <p:spPr>
              <a:xfrm>
                <a:off x="1943064" y="5619780"/>
                <a:ext cx="307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400" dirty="0"/>
                  <a:t>G</a:t>
                </a:r>
                <a:endParaRPr lang="en-US" sz="1400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rot="10800000">
                <a:off x="1723989" y="5619783"/>
                <a:ext cx="255589" cy="18256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127"/>
              <p:cNvSpPr txBox="1"/>
              <p:nvPr/>
            </p:nvSpPr>
            <p:spPr>
              <a:xfrm>
                <a:off x="3162300" y="5603875"/>
                <a:ext cx="2286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800" dirty="0"/>
                  <a:t>A</a:t>
                </a:r>
                <a:endParaRPr lang="en-US" sz="800" dirty="0"/>
              </a:p>
            </p:txBody>
          </p:sp>
          <p:sp>
            <p:nvSpPr>
              <p:cNvPr id="26" name="TextBox 137"/>
              <p:cNvSpPr txBox="1"/>
              <p:nvPr/>
            </p:nvSpPr>
            <p:spPr>
              <a:xfrm>
                <a:off x="3575050" y="613727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800" dirty="0"/>
                  <a:t>C</a:t>
                </a:r>
                <a:endParaRPr lang="en-US" sz="800" dirty="0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2601487" y="6059122"/>
                <a:ext cx="1075563" cy="1745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/>
              <p:cNvGrpSpPr/>
              <p:nvPr/>
            </p:nvGrpSpPr>
            <p:grpSpPr>
              <a:xfrm flipH="1">
                <a:off x="1905011" y="4100435"/>
                <a:ext cx="1000110" cy="947707"/>
                <a:chOff x="3324213" y="4081472"/>
                <a:chExt cx="1037904" cy="970757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3324213" y="4086235"/>
                  <a:ext cx="118745" cy="1095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790931" y="4083853"/>
                  <a:ext cx="118745" cy="1095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4243372" y="4081472"/>
                  <a:ext cx="118745" cy="1095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3328968" y="4345790"/>
                  <a:ext cx="118745" cy="10953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3790930" y="4812515"/>
                  <a:ext cx="118745" cy="10953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930630" y="4942690"/>
                  <a:ext cx="118745" cy="109539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163"/>
              <p:cNvSpPr txBox="1"/>
              <p:nvPr/>
            </p:nvSpPr>
            <p:spPr>
              <a:xfrm>
                <a:off x="3317875" y="581342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800" dirty="0"/>
                  <a:t>B</a:t>
                </a:r>
                <a:endParaRPr lang="en-US" sz="800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10800000" flipV="1">
                <a:off x="3990986" y="2954330"/>
                <a:ext cx="2041535" cy="202724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3785404" y="3142453"/>
                <a:ext cx="1778005" cy="17668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3372651" y="2826546"/>
                <a:ext cx="1582744" cy="154621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6200000" flipH="1">
                <a:off x="5033191" y="2210592"/>
                <a:ext cx="855617" cy="8509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6200000" flipH="1">
                <a:off x="4827591" y="2443148"/>
                <a:ext cx="693747" cy="69374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16200000" flipH="1">
                <a:off x="4645026" y="2662226"/>
                <a:ext cx="219079" cy="21907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222"/>
              <p:cNvSpPr txBox="1"/>
              <p:nvPr/>
            </p:nvSpPr>
            <p:spPr>
              <a:xfrm>
                <a:off x="4754565" y="2589200"/>
                <a:ext cx="13874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800" dirty="0"/>
                  <a:t>D              E                  F</a:t>
                </a:r>
                <a:endParaRPr lang="en-US" sz="800" dirty="0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rot="5400000">
                <a:off x="4044940" y="6110327"/>
                <a:ext cx="1058879" cy="475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 flipH="1">
                <a:off x="3335140" y="3829175"/>
                <a:ext cx="114421" cy="1069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 flipH="1">
                <a:off x="3780281" y="3373522"/>
                <a:ext cx="114421" cy="1069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rot="10800000" flipH="1">
                <a:off x="3914895" y="3246435"/>
                <a:ext cx="114421" cy="10694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 flipH="1" flipV="1">
                <a:off x="2792004" y="3830165"/>
                <a:ext cx="110244" cy="10712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 flipH="1" flipV="1">
                <a:off x="2363114" y="3373738"/>
                <a:ext cx="110244" cy="10712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 flipH="1" flipV="1">
                <a:off x="2233416" y="3246435"/>
                <a:ext cx="110244" cy="10712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5400000" flipH="1">
                <a:off x="3067565" y="3843763"/>
                <a:ext cx="114421" cy="1069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5400000" flipH="1">
                <a:off x="3069890" y="3394038"/>
                <a:ext cx="114421" cy="1069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5400000" flipH="1">
                <a:off x="3072215" y="2958071"/>
                <a:ext cx="114421" cy="1069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5400000" flipH="1">
                <a:off x="3068901" y="5269960"/>
                <a:ext cx="114421" cy="1069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5400000" flipH="1">
                <a:off x="3071226" y="4820235"/>
                <a:ext cx="114421" cy="1069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5400000" flipH="1">
                <a:off x="3073551" y="4384268"/>
                <a:ext cx="114421" cy="1069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62" name="Title 6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Elekta</a:t>
            </a:r>
            <a:r>
              <a:rPr lang="en-US" dirty="0" smtClean="0"/>
              <a:t> FFF-</a:t>
            </a:r>
            <a:r>
              <a:rPr lang="en-US" dirty="0" err="1" smtClean="0"/>
              <a:t>Unflatness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6084168" y="1600204"/>
            <a:ext cx="2602632" cy="4525963"/>
          </a:xfrm>
        </p:spPr>
        <p:txBody>
          <a:bodyPr/>
          <a:lstStyle/>
          <a:p>
            <a:r>
              <a:rPr lang="en-US" dirty="0" err="1" smtClean="0"/>
              <a:t>Unflattness</a:t>
            </a:r>
            <a:endParaRPr lang="en-US" dirty="0" smtClean="0"/>
          </a:p>
          <a:p>
            <a:pPr lvl="1"/>
            <a:r>
              <a:rPr lang="en-US" dirty="0" smtClean="0"/>
              <a:t>20 %</a:t>
            </a:r>
          </a:p>
          <a:p>
            <a:pPr lvl="1"/>
            <a:r>
              <a:rPr lang="en-US" dirty="0" smtClean="0"/>
              <a:t>50 %</a:t>
            </a:r>
          </a:p>
          <a:p>
            <a:pPr lvl="1"/>
            <a:r>
              <a:rPr lang="en-US" dirty="0"/>
              <a:t>(60%)</a:t>
            </a:r>
          </a:p>
          <a:p>
            <a:pPr lvl="1"/>
            <a:r>
              <a:rPr lang="en-US" dirty="0" smtClean="0"/>
              <a:t>80 %</a:t>
            </a:r>
          </a:p>
          <a:p>
            <a:pPr lvl="1"/>
            <a:r>
              <a:rPr lang="en-US" dirty="0" smtClean="0"/>
              <a:t>5 cm</a:t>
            </a:r>
          </a:p>
          <a:p>
            <a:pPr lvl="1"/>
            <a:r>
              <a:rPr lang="en-US" dirty="0" smtClean="0"/>
              <a:t>10 cm</a:t>
            </a:r>
          </a:p>
          <a:p>
            <a:pPr lvl="1"/>
            <a:r>
              <a:rPr lang="en-US" dirty="0" smtClean="0"/>
              <a:t>12 cm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00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1" y="404664"/>
            <a:ext cx="7415234" cy="5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34"/>
          <a:stretch/>
        </p:blipFill>
        <p:spPr bwMode="auto">
          <a:xfrm>
            <a:off x="107508" y="219892"/>
            <a:ext cx="2333625" cy="6268761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rapezoid 1"/>
          <p:cNvSpPr/>
          <p:nvPr/>
        </p:nvSpPr>
        <p:spPr>
          <a:xfrm rot="5400000">
            <a:off x="-405218" y="3092425"/>
            <a:ext cx="6268761" cy="523695"/>
          </a:xfrm>
          <a:prstGeom prst="trapezoid">
            <a:avLst>
              <a:gd name="adj" fmla="val 75659"/>
            </a:avLst>
          </a:prstGeom>
          <a:solidFill>
            <a:srgbClr val="FFFFFF">
              <a:alpha val="69804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/>
          <p:cNvSpPr/>
          <p:nvPr/>
        </p:nvSpPr>
        <p:spPr>
          <a:xfrm>
            <a:off x="107508" y="2057658"/>
            <a:ext cx="2333625" cy="144016"/>
          </a:xfrm>
          <a:prstGeom prst="rect">
            <a:avLst/>
          </a:prstGeom>
          <a:solidFill>
            <a:srgbClr val="4F81B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7507" y="2354074"/>
            <a:ext cx="2333625" cy="144016"/>
          </a:xfrm>
          <a:prstGeom prst="rect">
            <a:avLst/>
          </a:prstGeom>
          <a:solidFill>
            <a:srgbClr val="4F81B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07506" y="2672537"/>
            <a:ext cx="2333625" cy="144016"/>
          </a:xfrm>
          <a:prstGeom prst="rect">
            <a:avLst/>
          </a:prstGeom>
          <a:solidFill>
            <a:srgbClr val="4F81B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3582" y="2981790"/>
            <a:ext cx="2333625" cy="1507874"/>
          </a:xfrm>
          <a:prstGeom prst="rect">
            <a:avLst/>
          </a:prstGeom>
          <a:solidFill>
            <a:srgbClr val="4F81B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11163" y="5128011"/>
            <a:ext cx="2333625" cy="1360641"/>
          </a:xfrm>
          <a:prstGeom prst="rect">
            <a:avLst/>
          </a:prstGeom>
          <a:solidFill>
            <a:srgbClr val="4F81B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94967" y="4653136"/>
            <a:ext cx="2333625" cy="288032"/>
          </a:xfrm>
          <a:prstGeom prst="rect">
            <a:avLst/>
          </a:prstGeom>
          <a:solidFill>
            <a:srgbClr val="4F81B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42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82282"/>
              </p:ext>
            </p:extLst>
          </p:nvPr>
        </p:nvGraphicFramePr>
        <p:xfrm>
          <a:off x="1763688" y="1608381"/>
          <a:ext cx="5616136" cy="490856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24136"/>
                <a:gridCol w="3168000"/>
                <a:gridCol w="1224000"/>
              </a:tblGrid>
              <a:tr h="6097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</a:t>
                      </a:r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FFF</a:t>
                      </a:r>
                      <a:endParaRPr lang="nl-NL" sz="3600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Energie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Veldgrootte</a:t>
                      </a:r>
                      <a:r>
                        <a:rPr lang="en-US" sz="2400" b="1" dirty="0" smtClean="0"/>
                        <a:t> + CAX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Veldregio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Veldvlakheid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Symmetrie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Peak position / Tilt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Unflattness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QA </a:t>
            </a:r>
            <a:r>
              <a:rPr lang="nl-NL" dirty="0" smtClean="0"/>
              <a:t>Protocollen</a:t>
            </a:r>
            <a:endParaRPr lang="nl-NL" dirty="0"/>
          </a:p>
        </p:txBody>
      </p:sp>
      <p:pic>
        <p:nvPicPr>
          <p:cNvPr id="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12497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243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1149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302723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ready.gov/kids/games/data/dm-english/imgs/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92821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16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16" y="353380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73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5332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51" y="596012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771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6804252" y="1340772"/>
            <a:ext cx="21034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dirty="0" err="1">
                <a:solidFill>
                  <a:srgbClr val="1F307D"/>
                </a:solidFill>
              </a:rPr>
              <a:t>Schouderpunt</a:t>
            </a:r>
            <a:endParaRPr lang="en-GB" altLang="en-US" sz="2400" dirty="0">
              <a:solidFill>
                <a:srgbClr val="1F307D"/>
              </a:solidFill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1763717" y="6165850"/>
            <a:ext cx="3944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 dirty="0" err="1"/>
              <a:t>Fogliata</a:t>
            </a:r>
            <a:r>
              <a:rPr lang="en-GB" altLang="en-US" sz="1400" dirty="0"/>
              <a:t> et al.  Med phys. 39 (10), October 2012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FFF </a:t>
            </a:r>
            <a:r>
              <a:rPr lang="en-US" dirty="0" err="1" smtClean="0"/>
              <a:t>Veldgrootte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9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143" y="620688"/>
            <a:ext cx="1627932" cy="1052736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Inflectiepunt</a:t>
            </a:r>
            <a:endParaRPr lang="nl-NL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37" y="4725144"/>
            <a:ext cx="390860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043409"/>
              </p:ext>
            </p:extLst>
          </p:nvPr>
        </p:nvGraphicFramePr>
        <p:xfrm>
          <a:off x="179516" y="0"/>
          <a:ext cx="7054373" cy="511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Graph" r:id="rId5" imgW="4383360" imgH="3176640" progId="Origin50.Graph">
                  <p:embed/>
                </p:oleObj>
              </mc:Choice>
              <mc:Fallback>
                <p:oleObj name="Graph" r:id="rId5" imgW="4383360" imgH="3176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6" y="0"/>
                        <a:ext cx="7054373" cy="5112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3532" y="4875932"/>
            <a:ext cx="4598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Veldgrootte gedefinieerd door het</a:t>
            </a:r>
          </a:p>
          <a:p>
            <a:r>
              <a:rPr lang="nl-NL" sz="2400" dirty="0"/>
              <a:t>inflectiepunt is </a:t>
            </a:r>
            <a:r>
              <a:rPr lang="nl-NL" sz="2400" u="sng" dirty="0"/>
              <a:t>altijd</a:t>
            </a:r>
            <a:r>
              <a:rPr lang="nl-NL" sz="2400" dirty="0"/>
              <a:t> kleiner</a:t>
            </a:r>
          </a:p>
          <a:p>
            <a:r>
              <a:rPr lang="nl-NL" sz="2400" dirty="0"/>
              <a:t>dan gedefinieerd door de FWHM</a:t>
            </a:r>
          </a:p>
        </p:txBody>
      </p:sp>
      <p:pic>
        <p:nvPicPr>
          <p:cNvPr id="7" name="Picture 2" descr="http://www.mathsisfun.com/calculus/images/inflection-points.g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03"/>
          <a:stretch/>
        </p:blipFill>
        <p:spPr bwMode="auto">
          <a:xfrm>
            <a:off x="7092284" y="1772816"/>
            <a:ext cx="1640141" cy="124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2933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FFF </a:t>
            </a:r>
            <a:r>
              <a:rPr lang="en-US" dirty="0" err="1" smtClean="0"/>
              <a:t>Veldgrootte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Schouderpunt</a:t>
            </a:r>
            <a:endParaRPr lang="en-US" b="1" dirty="0" smtClean="0"/>
          </a:p>
          <a:p>
            <a:r>
              <a:rPr lang="en-US" dirty="0" err="1"/>
              <a:t>Voordelen</a:t>
            </a:r>
            <a:endParaRPr lang="en-US" dirty="0" smtClean="0"/>
          </a:p>
          <a:p>
            <a:pPr lvl="1"/>
            <a:r>
              <a:rPr lang="en-US" dirty="0" smtClean="0"/>
              <a:t>‘Hele’ penumbra</a:t>
            </a:r>
          </a:p>
          <a:p>
            <a:pPr lvl="1"/>
            <a:r>
              <a:rPr lang="en-US" dirty="0" smtClean="0"/>
              <a:t>50%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goed</a:t>
            </a:r>
            <a:r>
              <a:rPr lang="en-US" dirty="0" smtClean="0"/>
              <a:t> </a:t>
            </a:r>
            <a:r>
              <a:rPr lang="en-US" dirty="0" err="1" smtClean="0"/>
              <a:t>overeen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Nadelen</a:t>
            </a:r>
            <a:endParaRPr lang="en-US" dirty="0" smtClean="0"/>
          </a:p>
          <a:p>
            <a:pPr lvl="1"/>
            <a:r>
              <a:rPr lang="en-US" dirty="0" smtClean="0"/>
              <a:t>FF veld </a:t>
            </a:r>
            <a:r>
              <a:rPr lang="en-US" dirty="0" err="1" smtClean="0"/>
              <a:t>nodig</a:t>
            </a:r>
            <a:endParaRPr lang="en-US" dirty="0" smtClean="0"/>
          </a:p>
          <a:p>
            <a:pPr lvl="1"/>
            <a:r>
              <a:rPr lang="en-US" dirty="0" err="1" smtClean="0"/>
              <a:t>Fitwaarden</a:t>
            </a:r>
            <a:r>
              <a:rPr lang="en-US" dirty="0" smtClean="0"/>
              <a:t> </a:t>
            </a:r>
            <a:r>
              <a:rPr lang="en-US" dirty="0" err="1" smtClean="0"/>
              <a:t>gebaseerd</a:t>
            </a:r>
            <a:r>
              <a:rPr lang="en-US" dirty="0" smtClean="0"/>
              <a:t> op </a:t>
            </a:r>
            <a:r>
              <a:rPr lang="en-US" dirty="0" err="1" smtClean="0"/>
              <a:t>initiele</a:t>
            </a:r>
            <a:r>
              <a:rPr lang="en-US" dirty="0" smtClean="0"/>
              <a:t> </a:t>
            </a:r>
            <a:r>
              <a:rPr lang="en-US" dirty="0" err="1" smtClean="0"/>
              <a:t>veldgrootte</a:t>
            </a:r>
            <a:endParaRPr lang="en-US" dirty="0" smtClean="0"/>
          </a:p>
          <a:p>
            <a:pPr lvl="1"/>
            <a:r>
              <a:rPr lang="en-US" dirty="0" err="1" smtClean="0"/>
              <a:t>Complexe</a:t>
            </a:r>
            <a:r>
              <a:rPr lang="en-US" dirty="0" smtClean="0"/>
              <a:t> </a:t>
            </a:r>
            <a:r>
              <a:rPr lang="en-US" dirty="0" err="1" smtClean="0"/>
              <a:t>afgeleide</a:t>
            </a:r>
            <a:r>
              <a:rPr lang="en-US" dirty="0" smtClean="0"/>
              <a:t> – </a:t>
            </a:r>
            <a:r>
              <a:rPr lang="en-US" dirty="0" err="1" smtClean="0"/>
              <a:t>hoge</a:t>
            </a:r>
            <a:r>
              <a:rPr lang="en-US" dirty="0" smtClean="0"/>
              <a:t> </a:t>
            </a:r>
            <a:r>
              <a:rPr lang="en-US" dirty="0" err="1" smtClean="0"/>
              <a:t>resolutie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endParaRPr lang="en-US" dirty="0" smtClean="0"/>
          </a:p>
          <a:p>
            <a:pPr lvl="1"/>
            <a:r>
              <a:rPr lang="en-US" dirty="0" err="1" smtClean="0"/>
              <a:t>Hernomalisatie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Inflectie</a:t>
            </a:r>
            <a:endParaRPr lang="en-US" b="1" dirty="0" smtClean="0"/>
          </a:p>
          <a:p>
            <a:r>
              <a:rPr lang="en-US" dirty="0" err="1" smtClean="0"/>
              <a:t>Voordelen</a:t>
            </a:r>
            <a:endParaRPr lang="en-US" dirty="0" smtClean="0"/>
          </a:p>
          <a:p>
            <a:pPr lvl="1"/>
            <a:r>
              <a:rPr lang="en-US" dirty="0" err="1"/>
              <a:t>Geen</a:t>
            </a:r>
            <a:r>
              <a:rPr lang="en-US" dirty="0"/>
              <a:t> FF veld </a:t>
            </a:r>
            <a:r>
              <a:rPr lang="en-US" dirty="0" err="1"/>
              <a:t>nodig</a:t>
            </a:r>
            <a:endParaRPr lang="en-US" dirty="0"/>
          </a:p>
          <a:p>
            <a:pPr lvl="1"/>
            <a:r>
              <a:rPr lang="en-US" dirty="0" err="1" smtClean="0"/>
              <a:t>Profiel</a:t>
            </a:r>
            <a:r>
              <a:rPr lang="en-US" dirty="0" smtClean="0"/>
              <a:t> </a:t>
            </a:r>
            <a:r>
              <a:rPr lang="en-US" dirty="0" err="1" smtClean="0"/>
              <a:t>blijft</a:t>
            </a:r>
            <a:r>
              <a:rPr lang="en-US" dirty="0" smtClean="0"/>
              <a:t> intact</a:t>
            </a:r>
          </a:p>
          <a:p>
            <a:pPr lvl="1"/>
            <a:endParaRPr lang="en-US" dirty="0"/>
          </a:p>
          <a:p>
            <a:r>
              <a:rPr lang="en-US" dirty="0" err="1"/>
              <a:t>Nadelen</a:t>
            </a:r>
            <a:endParaRPr lang="en-US" dirty="0"/>
          </a:p>
          <a:p>
            <a:pPr lvl="1"/>
            <a:r>
              <a:rPr lang="en-US" dirty="0" smtClean="0"/>
              <a:t>Fit</a:t>
            </a:r>
            <a:endParaRPr lang="en-US" dirty="0"/>
          </a:p>
          <a:p>
            <a:pPr lvl="1"/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overeen</a:t>
            </a:r>
            <a:r>
              <a:rPr lang="en-US" dirty="0" smtClean="0"/>
              <a:t> met de 50% </a:t>
            </a:r>
            <a:r>
              <a:rPr lang="en-US" dirty="0" err="1" smtClean="0"/>
              <a:t>waarde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2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Is het </a:t>
            </a:r>
            <a:r>
              <a:rPr lang="en-US" dirty="0" err="1" smtClean="0"/>
              <a:t>duidelijk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Ja.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Ik</a:t>
            </a:r>
            <a:r>
              <a:rPr lang="en-US" dirty="0" smtClean="0">
                <a:solidFill>
                  <a:schemeClr val="tx1"/>
                </a:solidFill>
              </a:rPr>
              <a:t> ben nog </a:t>
            </a:r>
            <a:r>
              <a:rPr lang="en-US" dirty="0" err="1" smtClean="0">
                <a:solidFill>
                  <a:schemeClr val="tx1"/>
                </a:solidFill>
              </a:rPr>
              <a:t>niet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helemaal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wakker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heb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hier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geen</a:t>
            </a:r>
            <a:r>
              <a:rPr lang="en-US" dirty="0" smtClean="0">
                <a:solidFill>
                  <a:schemeClr val="tx1"/>
                </a:solidFill>
              </a:rPr>
              <a:t> zi</a:t>
            </a:r>
            <a:r>
              <a:rPr lang="en-US" dirty="0" smtClean="0"/>
              <a:t>n in.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94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029820"/>
              </p:ext>
            </p:extLst>
          </p:nvPr>
        </p:nvGraphicFramePr>
        <p:xfrm>
          <a:off x="1763688" y="1608381"/>
          <a:ext cx="5616136" cy="490856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24136"/>
                <a:gridCol w="3168000"/>
                <a:gridCol w="1224000"/>
              </a:tblGrid>
              <a:tr h="6097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</a:t>
                      </a:r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FFF</a:t>
                      </a:r>
                      <a:endParaRPr lang="nl-NL" sz="3600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Energie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Veldgrootte</a:t>
                      </a:r>
                      <a:r>
                        <a:rPr lang="en-US" sz="2400" b="1" dirty="0" smtClean="0"/>
                        <a:t> + CAX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Veldregio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Veldvlakheid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Symmetrie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Peak position / Tilt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609783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Unflattness</a:t>
                      </a:r>
                      <a:endParaRPr lang="nl-N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QA </a:t>
            </a:r>
            <a:r>
              <a:rPr lang="nl-NL" dirty="0" smtClean="0"/>
              <a:t>Protocollen</a:t>
            </a:r>
            <a:endParaRPr lang="nl-NL" dirty="0"/>
          </a:p>
        </p:txBody>
      </p:sp>
      <p:pic>
        <p:nvPicPr>
          <p:cNvPr id="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12497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243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1149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302723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16" y="473701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16" y="353380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73" y="412457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5332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encrypted-tbn0.gstatic.com/images?q=tbn:ANd9GcQ9CfJqH9rc7D5EMQKOh8BaOxs6xn1NVU20p6j1xyRb5pB2WPXz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51" y="5960121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waarschuwingsbord_17-11300716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89" y="2949405"/>
            <a:ext cx="518356" cy="43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1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Voorgestelde</a:t>
            </a:r>
            <a:r>
              <a:rPr lang="en-US" dirty="0" smtClean="0"/>
              <a:t> </a:t>
            </a:r>
            <a:r>
              <a:rPr lang="en-US" dirty="0" err="1" smtClean="0"/>
              <a:t>protocollen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geschikt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FFF?</a:t>
            </a:r>
          </a:p>
          <a:p>
            <a:endParaRPr lang="en-US" dirty="0"/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Ja, </a:t>
            </a:r>
            <a:r>
              <a:rPr lang="en-US" dirty="0" err="1" smtClean="0">
                <a:solidFill>
                  <a:schemeClr val="tx1"/>
                </a:solidFill>
              </a:rPr>
              <a:t>zonder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problemen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Ja, maar...</a:t>
            </a: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Nee, </a:t>
            </a:r>
            <a:r>
              <a:rPr lang="en-US" dirty="0" err="1" smtClean="0">
                <a:solidFill>
                  <a:schemeClr val="tx1"/>
                </a:solidFill>
              </a:rPr>
              <a:t>deze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zijn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geschikt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04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Voorkeur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protocol?</a:t>
            </a:r>
          </a:p>
          <a:p>
            <a:endParaRPr lang="en-US" dirty="0"/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Fogliata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Elekta</a:t>
            </a:r>
            <a:r>
              <a:rPr lang="en-US" dirty="0" smtClean="0">
                <a:solidFill>
                  <a:schemeClr val="tx1"/>
                </a:solidFill>
              </a:rPr>
              <a:t> / AVL</a:t>
            </a: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Anders…</a:t>
            </a:r>
          </a:p>
        </p:txBody>
      </p:sp>
      <p:sp>
        <p:nvSpPr>
          <p:cNvPr id="10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2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Patiënt QA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VTdag</a:t>
            </a:r>
            <a:r>
              <a:rPr lang="en-US" dirty="0" smtClean="0"/>
              <a:t> 2015 - FFF</a:t>
            </a:r>
            <a:endParaRPr lang="nl-NL" dirty="0"/>
          </a:p>
        </p:txBody>
      </p:sp>
      <p:pic>
        <p:nvPicPr>
          <p:cNvPr id="4" name="Picture 8" descr="D:\Dropbox\06 - NKI-AVL\Presentatie plaatjes\Joe bar_ancienn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445224"/>
            <a:ext cx="2053534" cy="120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QA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AVL:</a:t>
            </a:r>
            <a:r>
              <a:rPr lang="nl-NL" dirty="0" smtClean="0"/>
              <a:t> EPID </a:t>
            </a:r>
            <a:r>
              <a:rPr lang="nl-NL" dirty="0"/>
              <a:t>Dosimetrie</a:t>
            </a:r>
          </a:p>
          <a:p>
            <a:pPr lvl="1"/>
            <a:r>
              <a:rPr lang="en-US" dirty="0" err="1"/>
              <a:t>Behalve</a:t>
            </a:r>
            <a:r>
              <a:rPr lang="en-US" dirty="0"/>
              <a:t> 10 MV FFF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 </a:t>
            </a:r>
            <a:r>
              <a:rPr lang="en-US" dirty="0" err="1"/>
              <a:t>hoge</a:t>
            </a:r>
            <a:r>
              <a:rPr lang="en-US" dirty="0"/>
              <a:t> doserate, panel </a:t>
            </a:r>
            <a:r>
              <a:rPr lang="en-US" dirty="0" err="1" smtClean="0"/>
              <a:t>verzadigd</a:t>
            </a:r>
            <a:endParaRPr lang="en-US" dirty="0" smtClean="0"/>
          </a:p>
          <a:p>
            <a:pPr lvl="1"/>
            <a:r>
              <a:rPr lang="en-US" dirty="0" err="1" smtClean="0"/>
              <a:t>Alternatief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PTW Octavius 4D + PTW 1000SRS Array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62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Technical Specifications - Phantoms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16238" y="1700213"/>
            <a:ext cx="575945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kern="0" dirty="0" smtClean="0"/>
              <a:t>Octavius</a:t>
            </a:r>
            <a:r>
              <a:rPr lang="en-US" altLang="en-US" sz="2400" kern="0" dirty="0"/>
              <a:t> </a:t>
            </a:r>
            <a:r>
              <a:rPr lang="en-US" altLang="en-US" kern="0" dirty="0" smtClean="0"/>
              <a:t>4D</a:t>
            </a:r>
          </a:p>
          <a:p>
            <a:pPr lvl="1">
              <a:lnSpc>
                <a:spcPct val="90000"/>
              </a:lnSpc>
            </a:pPr>
            <a:r>
              <a:rPr lang="en-US" altLang="en-US" kern="0" dirty="0" smtClean="0"/>
              <a:t>RW3 </a:t>
            </a:r>
            <a:r>
              <a:rPr lang="nl-NL" altLang="en-US" kern="0" dirty="0" smtClean="0"/>
              <a:t>roterend</a:t>
            </a:r>
            <a:r>
              <a:rPr lang="en-US" altLang="en-US" kern="0" dirty="0" smtClean="0"/>
              <a:t> </a:t>
            </a:r>
            <a:r>
              <a:rPr lang="en-US" altLang="en-US" kern="0" dirty="0" err="1" smtClean="0"/>
              <a:t>fantoom</a:t>
            </a:r>
            <a:endParaRPr lang="en-US" altLang="en-US" kern="0" dirty="0" smtClean="0"/>
          </a:p>
          <a:p>
            <a:pPr lvl="1">
              <a:lnSpc>
                <a:spcPct val="90000"/>
              </a:lnSpc>
            </a:pPr>
            <a:r>
              <a:rPr lang="en-US" altLang="en-US" kern="0" dirty="0" smtClean="0"/>
              <a:t>Gantry angle sensor</a:t>
            </a:r>
          </a:p>
          <a:p>
            <a:pPr lvl="2">
              <a:lnSpc>
                <a:spcPct val="90000"/>
              </a:lnSpc>
            </a:pPr>
            <a:r>
              <a:rPr lang="en-US" altLang="en-US" kern="0" dirty="0" err="1" smtClean="0"/>
              <a:t>Altijd</a:t>
            </a:r>
            <a:r>
              <a:rPr lang="en-US" altLang="en-US" kern="0" dirty="0" smtClean="0"/>
              <a:t> </a:t>
            </a:r>
            <a:r>
              <a:rPr lang="en-US" altLang="en-US" kern="0" dirty="0" err="1" smtClean="0"/>
              <a:t>loodrecht</a:t>
            </a:r>
            <a:r>
              <a:rPr lang="en-US" altLang="en-US" kern="0" dirty="0" smtClean="0"/>
              <a:t> op de </a:t>
            </a:r>
            <a:r>
              <a:rPr lang="en-US" altLang="en-US" kern="0" dirty="0" err="1" smtClean="0"/>
              <a:t>bundel</a:t>
            </a:r>
            <a:endParaRPr lang="en-US" altLang="en-US" kern="0" dirty="0" smtClean="0"/>
          </a:p>
          <a:p>
            <a:pPr lvl="1">
              <a:lnSpc>
                <a:spcPct val="90000"/>
              </a:lnSpc>
            </a:pPr>
            <a:r>
              <a:rPr lang="en-US" altLang="en-US" kern="0" dirty="0" err="1" smtClean="0"/>
              <a:t>Alleen</a:t>
            </a:r>
            <a:r>
              <a:rPr lang="en-US" altLang="en-US" kern="0" dirty="0" smtClean="0"/>
              <a:t> </a:t>
            </a:r>
            <a:r>
              <a:rPr lang="en-US" altLang="en-US" kern="0" dirty="0" err="1" smtClean="0"/>
              <a:t>geschikt</a:t>
            </a:r>
            <a:r>
              <a:rPr lang="en-US" altLang="en-US" kern="0" dirty="0" smtClean="0"/>
              <a:t> </a:t>
            </a:r>
            <a:r>
              <a:rPr lang="en-US" altLang="en-US" kern="0" dirty="0" err="1" smtClean="0"/>
              <a:t>voor</a:t>
            </a:r>
            <a:r>
              <a:rPr lang="en-US" altLang="en-US" kern="0" dirty="0" smtClean="0"/>
              <a:t> 4D!</a:t>
            </a:r>
          </a:p>
          <a:p>
            <a:pPr lvl="2">
              <a:lnSpc>
                <a:spcPct val="90000"/>
              </a:lnSpc>
            </a:pPr>
            <a:r>
              <a:rPr lang="en-US" altLang="en-US" kern="0" dirty="0" err="1" smtClean="0"/>
              <a:t>Luchtholte</a:t>
            </a:r>
            <a:r>
              <a:rPr lang="en-US" altLang="en-US" kern="0" dirty="0" smtClean="0"/>
              <a:t> </a:t>
            </a:r>
            <a:r>
              <a:rPr lang="en-US" altLang="en-US" kern="0" dirty="0" err="1" smtClean="0"/>
              <a:t>onder</a:t>
            </a:r>
            <a:r>
              <a:rPr lang="en-US" altLang="en-US" kern="0" dirty="0" smtClean="0"/>
              <a:t> de array!</a:t>
            </a:r>
          </a:p>
          <a:p>
            <a:pPr>
              <a:lnSpc>
                <a:spcPct val="90000"/>
              </a:lnSpc>
            </a:pPr>
            <a:endParaRPr lang="en-US" altLang="en-US" sz="2600" kern="0" dirty="0">
              <a:cs typeface="Calibri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 smtClean="0">
                <a:cs typeface="Calibri" pitchFamily="34" charset="0"/>
              </a:rPr>
              <a:t>Octavius 1000srs</a:t>
            </a:r>
            <a:endParaRPr lang="en-US" altLang="en-US" dirty="0">
              <a:cs typeface="Calibri" pitchFamily="34" charset="0"/>
            </a:endParaRPr>
          </a:p>
        </p:txBody>
      </p:sp>
      <p:pic>
        <p:nvPicPr>
          <p:cNvPr id="12" name="Picture 7" descr="Startbild_animiertesGIF_OCTAVIUS4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" y="1700808"/>
            <a:ext cx="2319239" cy="21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36206"/>
              </p:ext>
            </p:extLst>
          </p:nvPr>
        </p:nvGraphicFramePr>
        <p:xfrm>
          <a:off x="2969539" y="4965094"/>
          <a:ext cx="4890393" cy="1400228"/>
        </p:xfrm>
        <a:graphic>
          <a:graphicData uri="http://schemas.openxmlformats.org/drawingml/2006/table">
            <a:tbl>
              <a:tblPr/>
              <a:tblGrid>
                <a:gridCol w="1800000"/>
                <a:gridCol w="3090393"/>
              </a:tblGrid>
              <a:tr h="2520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effectLst/>
                          <a:latin typeface="inherit"/>
                        </a:rPr>
                        <a:t>Detector type:</a:t>
                      </a:r>
                    </a:p>
                  </a:txBody>
                  <a:tcPr marL="27570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inherit"/>
                        </a:rPr>
                        <a:t>Liquid-filled ionization chambers</a:t>
                      </a:r>
                    </a:p>
                  </a:txBody>
                  <a:tcPr marL="26468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effectLst/>
                          <a:latin typeface="inherit"/>
                        </a:rPr>
                        <a:t>Number of detectors:</a:t>
                      </a:r>
                    </a:p>
                  </a:txBody>
                  <a:tcPr marL="27570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  <a:latin typeface="inherit"/>
                        </a:rPr>
                        <a:t>977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26468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CED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effectLst/>
                          <a:latin typeface="inherit"/>
                        </a:rPr>
                        <a:t>Detector size:</a:t>
                      </a:r>
                    </a:p>
                  </a:txBody>
                  <a:tcPr marL="27570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inherit"/>
                        </a:rPr>
                        <a:t>2.3 mm x 2.3 mm x 0.5 mm </a:t>
                      </a:r>
                      <a:r>
                        <a:rPr lang="en-US" sz="1200" dirty="0" smtClean="0">
                          <a:effectLst/>
                          <a:latin typeface="inherit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0.003 cm³)</a:t>
                      </a:r>
                    </a:p>
                  </a:txBody>
                  <a:tcPr marL="26468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effectLst/>
                          <a:latin typeface="inherit"/>
                        </a:rPr>
                        <a:t>Detector spacing:</a:t>
                      </a:r>
                    </a:p>
                  </a:txBody>
                  <a:tcPr marL="27570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inherit"/>
                        </a:rPr>
                        <a:t>Center (5.5 cm x 5.5 cm): </a:t>
                      </a:r>
                      <a:r>
                        <a:rPr lang="en-US" sz="1200" dirty="0" smtClean="0">
                          <a:effectLst/>
                          <a:latin typeface="inherit"/>
                        </a:rPr>
                        <a:t>2.5 mm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/>
                      </a:r>
                      <a:br>
                        <a:rPr lang="en-US" sz="1200" dirty="0">
                          <a:effectLst/>
                          <a:latin typeface="inherit"/>
                        </a:rPr>
                      </a:br>
                      <a:r>
                        <a:rPr lang="en-US" sz="1200" dirty="0">
                          <a:effectLst/>
                          <a:latin typeface="inherit"/>
                        </a:rPr>
                        <a:t>Outer area (11 cm x 11 cm): </a:t>
                      </a:r>
                      <a:r>
                        <a:rPr lang="en-US" sz="1200" dirty="0" smtClean="0">
                          <a:effectLst/>
                          <a:latin typeface="inherit"/>
                        </a:rPr>
                        <a:t>5 mm</a:t>
                      </a:r>
                      <a:endParaRPr lang="en-US" sz="1200" dirty="0">
                        <a:effectLst/>
                        <a:latin typeface="inherit"/>
                      </a:endParaRPr>
                    </a:p>
                  </a:txBody>
                  <a:tcPr marL="26468" marR="26468" marT="13234" marB="132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CED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effectLst/>
                          <a:latin typeface="inherit"/>
                        </a:rPr>
                        <a:t>Max. field size:</a:t>
                      </a:r>
                    </a:p>
                  </a:txBody>
                  <a:tcPr marL="63710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  <a:latin typeface="inherit"/>
                        </a:rPr>
                        <a:t>11 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x </a:t>
                      </a:r>
                      <a:r>
                        <a:rPr lang="en-US" sz="1200" dirty="0" smtClean="0">
                          <a:effectLst/>
                          <a:latin typeface="inherit"/>
                        </a:rPr>
                        <a:t>11 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cm²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4" descr="bc27431c8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4" y="3861048"/>
            <a:ext cx="2310328" cy="19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2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1811" y="1231041"/>
            <a:ext cx="7933412" cy="4565755"/>
            <a:chOff x="131811" y="1231037"/>
            <a:chExt cx="7933412" cy="456575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811" y="1239936"/>
              <a:ext cx="3324291" cy="228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760" y="1231037"/>
              <a:ext cx="3324291" cy="228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0932" y="1239936"/>
              <a:ext cx="3324291" cy="228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739" y="3514318"/>
              <a:ext cx="3323412" cy="228247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2639" y="3514115"/>
              <a:ext cx="3323412" cy="228247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1371" y="3503558"/>
              <a:ext cx="3323412" cy="2282474"/>
            </a:xfrm>
            <a:prstGeom prst="rect">
              <a:avLst/>
            </a:prstGeom>
          </p:spPr>
        </p:pic>
      </p:grp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 </a:t>
            </a:r>
            <a:r>
              <a:rPr lang="en-US" altLang="en-US" dirty="0"/>
              <a:t>– 4D </a:t>
            </a:r>
            <a:r>
              <a:rPr lang="en-US" altLang="en-US" dirty="0" smtClean="0"/>
              <a:t>1000SRS </a:t>
            </a:r>
            <a:endParaRPr lang="en-US" altLang="en-US" dirty="0"/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755650" y="5734054"/>
            <a:ext cx="1728788" cy="7905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Coronal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2916242" y="5805492"/>
            <a:ext cx="172878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1F307D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F307D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F307D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F307D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Sagittal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5003804" y="5805492"/>
            <a:ext cx="22320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1F307D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F307D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F307D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F307D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Transversal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7740650" y="1231038"/>
            <a:ext cx="1403350" cy="3350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1F307D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F307D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F307D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F307D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F307D"/>
                </a:solidFill>
                <a:latin typeface="Calibri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Gamma</a:t>
            </a:r>
          </a:p>
          <a:p>
            <a:pPr>
              <a:buFontTx/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Tx/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Tx/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Tx/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Failed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2555879" y="6308725"/>
            <a:ext cx="18902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Hypo Long 10 FFF </a:t>
            </a:r>
          </a:p>
        </p:txBody>
      </p:sp>
      <p:pic>
        <p:nvPicPr>
          <p:cNvPr id="40" name="Picture 3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27" y="4502526"/>
            <a:ext cx="1892052" cy="217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000000" mc:Ignorable="a14" a14:legacySpreadsheetColorIndex="64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xmlns:mc="http://schemas.openxmlformats.org/markup-compatibility/2006" val="FFFFFF" mc:Ignorable="a14" a14:legacySpreadsheetColorIndex="6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6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8698"/>
            <a:ext cx="7690934" cy="5169098"/>
          </a:xfrm>
          <a:prstGeom prst="rect">
            <a:avLst/>
          </a:prstGeom>
        </p:spPr>
      </p:pic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 </a:t>
            </a:r>
            <a:r>
              <a:rPr lang="en-US" altLang="en-US" dirty="0"/>
              <a:t>– 4D </a:t>
            </a:r>
            <a:r>
              <a:rPr lang="en-US" altLang="en-US" dirty="0" smtClean="0"/>
              <a:t>1000SRS</a:t>
            </a:r>
            <a:endParaRPr lang="en-US" altLang="en-US" dirty="0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5795967" y="1628800"/>
            <a:ext cx="16562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1F307D"/>
                </a:solidFill>
              </a:rPr>
              <a:t>Hypo Long FFF </a:t>
            </a:r>
          </a:p>
        </p:txBody>
      </p:sp>
    </p:spTree>
    <p:extLst>
      <p:ext uri="{BB962C8B-B14F-4D97-AF65-F5344CB8AC3E}">
        <p14:creationId xmlns:p14="http://schemas.microsoft.com/office/powerpoint/2010/main" val="42723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Routine QA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VTdag</a:t>
            </a:r>
            <a:r>
              <a:rPr lang="en-US" dirty="0" smtClean="0"/>
              <a:t> 2015 - FFF</a:t>
            </a:r>
            <a:endParaRPr lang="nl-NL" dirty="0"/>
          </a:p>
        </p:txBody>
      </p:sp>
      <p:pic>
        <p:nvPicPr>
          <p:cNvPr id="5" name="Picture 9" descr="D:\Dropbox\06 - NKI-AVL\Presentatie plaatjes\1ff55bcba38a0f2530a9c5909d16a98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013176"/>
            <a:ext cx="2161382" cy="162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Routine QA</a:t>
            </a:r>
            <a:endParaRPr lang="nl-NL" dirty="0"/>
          </a:p>
        </p:txBody>
      </p:sp>
      <p:pic>
        <p:nvPicPr>
          <p:cNvPr id="4" name="Picture 2" descr="http://pitchforksposts.com/wp-content/uploads/2014/02/BELLA-FIGURA-SQUARE-PEG-IN-ROUND-HO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60" y="1824509"/>
            <a:ext cx="5667375" cy="3190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68762"/>
            <a:ext cx="7200800" cy="5400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41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al FFF?</a:t>
            </a:r>
          </a:p>
          <a:p>
            <a:endParaRPr lang="en-US" dirty="0"/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Nog </a:t>
            </a:r>
            <a:r>
              <a:rPr lang="en-US" dirty="0" err="1" smtClean="0">
                <a:solidFill>
                  <a:schemeClr val="tx1"/>
                </a:solidFill>
              </a:rPr>
              <a:t>niet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beschikbaar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Wel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beschikbaar</a:t>
            </a:r>
            <a:r>
              <a:rPr lang="en-US" dirty="0" smtClean="0">
                <a:solidFill>
                  <a:schemeClr val="tx1"/>
                </a:solidFill>
              </a:rPr>
              <a:t>, maar nog </a:t>
            </a:r>
            <a:r>
              <a:rPr lang="en-US" dirty="0" err="1" smtClean="0">
                <a:solidFill>
                  <a:schemeClr val="tx1"/>
                </a:solidFill>
              </a:rPr>
              <a:t>niet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klinisch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Beschikbaar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klinisch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6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Routine QA</a:t>
            </a:r>
            <a:endParaRPr lang="nl-N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6584" y="2801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AVL “</a:t>
            </a:r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” </a:t>
            </a:r>
            <a:r>
              <a:rPr lang="en-US" dirty="0" err="1"/>
              <a:t>methode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141166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Monitorkamer gebruikt de +/- 12 cm punten op een profiel voor meten/bijregelen van de bundel.</a:t>
            </a:r>
          </a:p>
          <a:p>
            <a:r>
              <a:rPr lang="nl-NL" dirty="0"/>
              <a:t>Routinematig afstellen wordt ‘altijd’ gedaan bij een 40x40 cm veld.</a:t>
            </a:r>
          </a:p>
          <a:p>
            <a:r>
              <a:rPr lang="nl-NL" dirty="0" smtClean="0"/>
              <a:t>De </a:t>
            </a:r>
            <a:r>
              <a:rPr lang="nl-NL" dirty="0"/>
              <a:t>posities die </a:t>
            </a:r>
            <a:r>
              <a:rPr lang="nl-NL" dirty="0" err="1"/>
              <a:t>Fogliata</a:t>
            </a:r>
            <a:r>
              <a:rPr lang="nl-NL" dirty="0"/>
              <a:t> voorstelt zijn niet logisch. </a:t>
            </a:r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sz="2800" i="1" dirty="0"/>
              <a:t>(1/3 en 2/3 van het profiel) 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nl-NL" dirty="0" smtClean="0"/>
          </a:p>
          <a:p>
            <a:pPr>
              <a:buFont typeface="Courier New" panose="02070309020205020404" pitchFamily="49" charset="0"/>
              <a:buChar char="o"/>
            </a:pPr>
            <a:endParaRPr lang="nl-NL" dirty="0"/>
          </a:p>
          <a:p>
            <a:pPr>
              <a:buFont typeface="Courier New" panose="02070309020205020404" pitchFamily="49" charset="0"/>
              <a:buChar char="o"/>
            </a:pPr>
            <a:r>
              <a:rPr lang="nl-NL" dirty="0"/>
              <a:t>AVL Voorstel: </a:t>
            </a:r>
            <a:r>
              <a:rPr lang="nl-NL" i="1" u="sng" dirty="0"/>
              <a:t>6 cm &amp; 12 cm</a:t>
            </a:r>
            <a:r>
              <a:rPr lang="nl-NL" i="1" dirty="0"/>
              <a:t> </a:t>
            </a:r>
          </a:p>
          <a:p>
            <a:pPr marL="0" indent="0">
              <a:buNone/>
            </a:pPr>
            <a:r>
              <a:rPr lang="nl-NL" sz="2000" i="1" dirty="0"/>
              <a:t>			(30% en 60%)</a:t>
            </a:r>
          </a:p>
          <a:p>
            <a:pPr marL="0" indent="0">
              <a:buNone/>
            </a:pPr>
            <a:r>
              <a:rPr lang="nl-NL" i="1" dirty="0"/>
              <a:t>Voordeel:</a:t>
            </a:r>
          </a:p>
          <a:p>
            <a:pPr>
              <a:buFontTx/>
              <a:buChar char="-"/>
            </a:pPr>
            <a:r>
              <a:rPr lang="nl-NL" sz="2300" i="1" dirty="0"/>
              <a:t>Geen interpolatie tussen meetkamers</a:t>
            </a:r>
          </a:p>
          <a:p>
            <a:pPr>
              <a:buFontTx/>
              <a:buChar char="-"/>
            </a:pPr>
            <a:r>
              <a:rPr lang="nl-NL" sz="2300" i="1" dirty="0"/>
              <a:t>Gepositioneerd op toestelparameters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149080"/>
            <a:ext cx="4184536" cy="23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“</a:t>
            </a:r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” </a:t>
            </a:r>
            <a:r>
              <a:rPr lang="en-US" dirty="0" err="1"/>
              <a:t>methode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Dosimetrie</a:t>
            </a:r>
            <a:r>
              <a:rPr lang="en-US" dirty="0" smtClean="0"/>
              <a:t> 	= </a:t>
            </a:r>
            <a:r>
              <a:rPr lang="en-US" dirty="0" err="1" smtClean="0"/>
              <a:t>gelijk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FF</a:t>
            </a:r>
          </a:p>
          <a:p>
            <a:r>
              <a:rPr lang="en-US" dirty="0" err="1" smtClean="0"/>
              <a:t>Energie</a:t>
            </a:r>
            <a:r>
              <a:rPr lang="en-US" dirty="0" smtClean="0"/>
              <a:t> 		= TPR meting =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smtClean="0"/>
              <a:t>FF</a:t>
            </a:r>
          </a:p>
          <a:p>
            <a:r>
              <a:rPr lang="en-US" dirty="0" err="1" smtClean="0"/>
              <a:t>Unflatness</a:t>
            </a:r>
            <a:r>
              <a:rPr lang="en-US" dirty="0" smtClean="0"/>
              <a:t> 	= +- 12cm </a:t>
            </a:r>
            <a:r>
              <a:rPr lang="en-US" dirty="0" err="1" smtClean="0"/>
              <a:t>waarde</a:t>
            </a:r>
            <a:endParaRPr lang="en-US" dirty="0" smtClean="0"/>
          </a:p>
          <a:p>
            <a:r>
              <a:rPr lang="en-US" dirty="0" smtClean="0"/>
              <a:t>Symmetry 	= IEC</a:t>
            </a:r>
          </a:p>
          <a:p>
            <a:r>
              <a:rPr lang="en-US" dirty="0" err="1" smtClean="0"/>
              <a:t>Peakposition</a:t>
            </a:r>
            <a:r>
              <a:rPr lang="en-US" dirty="0" smtClean="0"/>
              <a:t> 	= </a:t>
            </a:r>
            <a:r>
              <a:rPr lang="en-US" dirty="0" err="1" smtClean="0"/>
              <a:t>ipv</a:t>
            </a:r>
            <a:r>
              <a:rPr lang="en-US" dirty="0" smtClean="0"/>
              <a:t> tilt</a:t>
            </a:r>
          </a:p>
          <a:p>
            <a:r>
              <a:rPr lang="en-US" dirty="0" err="1" smtClean="0"/>
              <a:t>Veldgrens</a:t>
            </a:r>
            <a:r>
              <a:rPr lang="en-US" dirty="0" smtClean="0"/>
              <a:t>	= </a:t>
            </a:r>
            <a:r>
              <a:rPr lang="en-US" dirty="0" err="1" smtClean="0"/>
              <a:t>Inflectiepunt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Metingen</a:t>
            </a:r>
            <a:r>
              <a:rPr lang="en-US" dirty="0" smtClean="0"/>
              <a:t> met PTW </a:t>
            </a:r>
            <a:r>
              <a:rPr lang="en-US" dirty="0" err="1" smtClean="0"/>
              <a:t>StarCheck</a:t>
            </a:r>
            <a:r>
              <a:rPr lang="en-US" baseline="30000" dirty="0" err="1" smtClean="0"/>
              <a:t>MAXI</a:t>
            </a:r>
            <a:endParaRPr lang="en-US" baseline="30000" dirty="0" smtClean="0"/>
          </a:p>
          <a:p>
            <a:pPr lvl="1"/>
            <a:r>
              <a:rPr lang="en-US" dirty="0" smtClean="0"/>
              <a:t>40x40 cm array, 3 mm </a:t>
            </a:r>
            <a:r>
              <a:rPr lang="en-US" dirty="0" err="1" smtClean="0"/>
              <a:t>resolutie</a:t>
            </a:r>
            <a:endParaRPr lang="en-US" dirty="0"/>
          </a:p>
        </p:txBody>
      </p:sp>
      <p:pic>
        <p:nvPicPr>
          <p:cNvPr id="5122" name="Picture 2" descr="http://www.ptw.de/uploads/pics/Starcheck-maxi-mr_sma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7" t="16807" r="11733" b="5456"/>
          <a:stretch/>
        </p:blipFill>
        <p:spPr bwMode="auto">
          <a:xfrm>
            <a:off x="6153576" y="3933060"/>
            <a:ext cx="2847700" cy="27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5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AVL “</a:t>
            </a:r>
            <a:r>
              <a:rPr lang="en-US" dirty="0" err="1"/>
              <a:t>Er</a:t>
            </a:r>
            <a:r>
              <a:rPr lang="en-US" dirty="0"/>
              <a:t> is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” </a:t>
            </a:r>
            <a:r>
              <a:rPr lang="en-US" dirty="0" err="1"/>
              <a:t>methode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113972" cy="546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7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Quizvraag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Is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apparatuur</a:t>
            </a:r>
            <a:r>
              <a:rPr lang="en-US" dirty="0" smtClean="0"/>
              <a:t> </a:t>
            </a:r>
            <a:r>
              <a:rPr lang="en-US" dirty="0" err="1" smtClean="0"/>
              <a:t>geschikt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FFF?</a:t>
            </a:r>
          </a:p>
          <a:p>
            <a:endParaRPr lang="en-US" dirty="0"/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Nee.</a:t>
            </a:r>
          </a:p>
          <a:p>
            <a:pPr marL="1165225" indent="-1165225"/>
            <a:r>
              <a:rPr lang="en-US" dirty="0" err="1" smtClean="0">
                <a:solidFill>
                  <a:schemeClr val="tx1"/>
                </a:solidFill>
              </a:rPr>
              <a:t>Ik</a:t>
            </a:r>
            <a:r>
              <a:rPr lang="en-US" dirty="0" smtClean="0">
                <a:solidFill>
                  <a:schemeClr val="tx1"/>
                </a:solidFill>
              </a:rPr>
              <a:t> was even </a:t>
            </a:r>
            <a:r>
              <a:rPr lang="en-US" dirty="0" err="1" smtClean="0">
                <a:solidFill>
                  <a:schemeClr val="tx1"/>
                </a:solidFill>
              </a:rPr>
              <a:t>ingedut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1165225" indent="-1165225"/>
            <a:r>
              <a:rPr lang="en-US" dirty="0" smtClean="0">
                <a:solidFill>
                  <a:schemeClr val="tx1"/>
                </a:solidFill>
              </a:rPr>
              <a:t>Ja.</a:t>
            </a:r>
          </a:p>
        </p:txBody>
      </p:sp>
      <p:sp>
        <p:nvSpPr>
          <p:cNvPr id="10" name="Rectangle 6"/>
          <p:cNvSpPr/>
          <p:nvPr/>
        </p:nvSpPr>
        <p:spPr>
          <a:xfrm>
            <a:off x="395536" y="2924944"/>
            <a:ext cx="1152128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7"/>
          <p:cNvSpPr/>
          <p:nvPr/>
        </p:nvSpPr>
        <p:spPr>
          <a:xfrm>
            <a:off x="397838" y="3501008"/>
            <a:ext cx="115212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8"/>
          <p:cNvSpPr/>
          <p:nvPr/>
        </p:nvSpPr>
        <p:spPr>
          <a:xfrm>
            <a:off x="406005" y="4077072"/>
            <a:ext cx="1152128" cy="36004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0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351082"/>
            <a:ext cx="4644008" cy="3483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Resolutie</a:t>
            </a:r>
            <a:r>
              <a:rPr lang="en-US" dirty="0" smtClean="0"/>
              <a:t> array</a:t>
            </a:r>
          </a:p>
          <a:p>
            <a:pPr lvl="1"/>
            <a:r>
              <a:rPr lang="en-US" dirty="0" err="1" smtClean="0"/>
              <a:t>Bepaling</a:t>
            </a:r>
            <a:r>
              <a:rPr lang="en-US" dirty="0" smtClean="0"/>
              <a:t> fit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veldgrens</a:t>
            </a:r>
            <a:r>
              <a:rPr lang="en-US" dirty="0" smtClean="0"/>
              <a:t> (&lt;= 3 mm)</a:t>
            </a:r>
          </a:p>
          <a:p>
            <a:endParaRPr lang="en-US" dirty="0" smtClean="0"/>
          </a:p>
          <a:p>
            <a:r>
              <a:rPr lang="en-US" dirty="0" err="1" smtClean="0"/>
              <a:t>Verzadiging</a:t>
            </a:r>
            <a:r>
              <a:rPr lang="en-US" dirty="0" smtClean="0"/>
              <a:t> </a:t>
            </a:r>
            <a:r>
              <a:rPr lang="en-US" dirty="0" err="1" smtClean="0"/>
              <a:t>elektrometer</a:t>
            </a:r>
            <a:endParaRPr lang="en-US" dirty="0"/>
          </a:p>
          <a:p>
            <a:pPr lvl="1"/>
            <a:r>
              <a:rPr lang="en-US" dirty="0" smtClean="0"/>
              <a:t>Te </a:t>
            </a:r>
            <a:r>
              <a:rPr lang="en-US" dirty="0" err="1" smtClean="0"/>
              <a:t>hoge</a:t>
            </a:r>
            <a:r>
              <a:rPr lang="en-US" dirty="0" smtClean="0"/>
              <a:t> </a:t>
            </a:r>
            <a:r>
              <a:rPr lang="en-US" dirty="0" err="1" smtClean="0"/>
              <a:t>doserates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gebruikelijke</a:t>
            </a:r>
            <a:r>
              <a:rPr lang="en-US" dirty="0" smtClean="0"/>
              <a:t> sample </a:t>
            </a:r>
            <a:r>
              <a:rPr lang="en-US" dirty="0" err="1" smtClean="0"/>
              <a:t>tijden</a:t>
            </a:r>
            <a:endParaRPr lang="en-US" dirty="0" smtClean="0"/>
          </a:p>
          <a:p>
            <a:pPr lvl="1"/>
            <a:r>
              <a:rPr lang="en-US" dirty="0" err="1" smtClean="0"/>
              <a:t>Interferentie</a:t>
            </a:r>
            <a:r>
              <a:rPr lang="en-US" dirty="0" smtClean="0"/>
              <a:t> arrays</a:t>
            </a:r>
          </a:p>
          <a:p>
            <a:endParaRPr lang="en-US" dirty="0" smtClean="0"/>
          </a:p>
          <a:p>
            <a:r>
              <a:rPr lang="en-US" dirty="0" err="1" smtClean="0"/>
              <a:t>Dosis</a:t>
            </a:r>
            <a:r>
              <a:rPr lang="en-US" dirty="0" smtClean="0"/>
              <a:t> per pulse</a:t>
            </a:r>
          </a:p>
          <a:p>
            <a:pPr lvl="1"/>
            <a:r>
              <a:rPr lang="en-US" dirty="0" err="1" smtClean="0"/>
              <a:t>Hoge</a:t>
            </a:r>
            <a:r>
              <a:rPr lang="en-US" dirty="0" smtClean="0"/>
              <a:t> </a:t>
            </a:r>
            <a:r>
              <a:rPr lang="en-US" dirty="0" err="1" smtClean="0"/>
              <a:t>recombinaties</a:t>
            </a:r>
            <a:endParaRPr lang="en-US" dirty="0" smtClean="0"/>
          </a:p>
          <a:p>
            <a:pPr lvl="1"/>
            <a:r>
              <a:rPr lang="en-US" dirty="0" err="1" smtClean="0"/>
              <a:t>Plotselinge</a:t>
            </a:r>
            <a:r>
              <a:rPr lang="en-US" dirty="0" smtClean="0"/>
              <a:t> </a:t>
            </a:r>
            <a:r>
              <a:rPr lang="en-US" dirty="0" err="1" smtClean="0"/>
              <a:t>doserate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 err="1" smtClean="0"/>
              <a:t>afhankelijkheid</a:t>
            </a:r>
            <a:r>
              <a:rPr lang="en-US" dirty="0" smtClean="0"/>
              <a:t> (</a:t>
            </a:r>
            <a:r>
              <a:rPr lang="en-US" dirty="0" err="1" smtClean="0"/>
              <a:t>bv</a:t>
            </a:r>
            <a:r>
              <a:rPr lang="en-US" dirty="0" smtClean="0"/>
              <a:t> 1000srs)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71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Samenvatting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VTdag</a:t>
            </a:r>
            <a:r>
              <a:rPr lang="en-US" dirty="0" smtClean="0"/>
              <a:t> 2015 - FFF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5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Samenvatting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FFF is </a:t>
            </a:r>
            <a:r>
              <a:rPr lang="en-US" dirty="0" err="1" smtClean="0"/>
              <a:t>klinisch</a:t>
            </a:r>
            <a:r>
              <a:rPr lang="en-US" dirty="0" smtClean="0"/>
              <a:t>, maar…</a:t>
            </a:r>
          </a:p>
          <a:p>
            <a:endParaRPr lang="en-US" dirty="0"/>
          </a:p>
          <a:p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QA is nog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duidelijk</a:t>
            </a:r>
            <a:endParaRPr lang="en-US" dirty="0" smtClean="0"/>
          </a:p>
          <a:p>
            <a:pPr lvl="1"/>
            <a:r>
              <a:rPr lang="en-US" dirty="0" smtClean="0"/>
              <a:t>Peak position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goede</a:t>
            </a:r>
            <a:r>
              <a:rPr lang="en-US" dirty="0" smtClean="0"/>
              <a:t> </a:t>
            </a:r>
            <a:r>
              <a:rPr lang="en-US" dirty="0" err="1" smtClean="0"/>
              <a:t>methode</a:t>
            </a:r>
            <a:r>
              <a:rPr lang="en-US" dirty="0" smtClean="0"/>
              <a:t> </a:t>
            </a:r>
            <a:r>
              <a:rPr lang="en-US" dirty="0" err="1" smtClean="0"/>
              <a:t>ipv</a:t>
            </a:r>
            <a:r>
              <a:rPr lang="en-US" dirty="0" smtClean="0"/>
              <a:t> symmetry</a:t>
            </a:r>
          </a:p>
          <a:p>
            <a:pPr lvl="1"/>
            <a:r>
              <a:rPr lang="en-US" dirty="0" err="1" smtClean="0"/>
              <a:t>Veldgrensbepaling</a:t>
            </a:r>
            <a:r>
              <a:rPr lang="en-US" dirty="0" smtClean="0"/>
              <a:t> </a:t>
            </a:r>
            <a:r>
              <a:rPr lang="en-US" dirty="0" err="1" smtClean="0"/>
              <a:t>onduidelijk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Protocollen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in de </a:t>
            </a:r>
            <a:r>
              <a:rPr lang="en-US" dirty="0" err="1" smtClean="0"/>
              <a:t>maak</a:t>
            </a:r>
            <a:endParaRPr lang="en-US" dirty="0" smtClean="0"/>
          </a:p>
          <a:p>
            <a:pPr lvl="1"/>
            <a:r>
              <a:rPr lang="en-US" dirty="0" err="1" smtClean="0"/>
              <a:t>Wachten</a:t>
            </a:r>
            <a:r>
              <a:rPr lang="en-US" dirty="0" smtClean="0"/>
              <a:t> op </a:t>
            </a:r>
            <a:r>
              <a:rPr lang="en-US" dirty="0" err="1" smtClean="0"/>
              <a:t>implementatie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Voorzichtig</a:t>
            </a:r>
            <a:r>
              <a:rPr lang="en-US" dirty="0" smtClean="0"/>
              <a:t> met </a:t>
            </a:r>
            <a:r>
              <a:rPr lang="en-US" dirty="0" err="1" smtClean="0"/>
              <a:t>apparatuur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37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 dank </a:t>
            </a:r>
            <a:r>
              <a:rPr lang="en-US" dirty="0" err="1" smtClean="0"/>
              <a:t>aan</a:t>
            </a:r>
            <a:r>
              <a:rPr lang="en-US" dirty="0" smtClean="0"/>
              <a:t>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Frits Wittkamper</a:t>
            </a:r>
          </a:p>
          <a:p>
            <a:r>
              <a:rPr lang="en-US" dirty="0" smtClean="0"/>
              <a:t>Jeroen </a:t>
            </a:r>
            <a:r>
              <a:rPr lang="en-US" dirty="0" err="1" smtClean="0"/>
              <a:t>vd</a:t>
            </a:r>
            <a:r>
              <a:rPr lang="en-US" dirty="0" smtClean="0"/>
              <a:t> Kamer</a:t>
            </a:r>
          </a:p>
          <a:p>
            <a:r>
              <a:rPr lang="en-US" dirty="0" err="1" smtClean="0"/>
              <a:t>Elekta</a:t>
            </a:r>
            <a:r>
              <a:rPr lang="en-US" dirty="0" smtClean="0"/>
              <a:t> FFF Cons.</a:t>
            </a:r>
            <a:endParaRPr lang="nl-NL" dirty="0"/>
          </a:p>
        </p:txBody>
      </p:sp>
      <p:pic>
        <p:nvPicPr>
          <p:cNvPr id="14338" name="Picture 2" descr="D:\Dropbox\06 - NKI-AVL\Presentatie plaatjes\JBT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11141" r="10603"/>
          <a:stretch/>
        </p:blipFill>
        <p:spPr bwMode="auto">
          <a:xfrm>
            <a:off x="3995936" y="2615485"/>
            <a:ext cx="4882896" cy="397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</a:t>
            </a:r>
            <a:r>
              <a:rPr lang="en-US" cap="none" dirty="0" smtClean="0"/>
              <a:t>vs</a:t>
            </a:r>
            <a:r>
              <a:rPr lang="en-US" dirty="0" smtClean="0"/>
              <a:t> FFF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VTdag</a:t>
            </a:r>
            <a:r>
              <a:rPr lang="en-US" dirty="0" smtClean="0"/>
              <a:t> 2015 - FFF</a:t>
            </a:r>
            <a:endParaRPr lang="nl-NL" dirty="0"/>
          </a:p>
        </p:txBody>
      </p:sp>
      <p:pic>
        <p:nvPicPr>
          <p:cNvPr id="4" name="Picture 2" descr="D:\Dropbox\06 - NKI-AVL\Presentatie plaatjes\ob_c2392c_13-norton-750-commando-fastback-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517236"/>
            <a:ext cx="1828800" cy="12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 vs FFF</a:t>
            </a:r>
            <a:endParaRPr lang="nl-NL" dirty="0"/>
          </a:p>
        </p:txBody>
      </p:sp>
      <p:pic>
        <p:nvPicPr>
          <p:cNvPr id="6" name="Afbeelding 7" descr="head 2b FFF.jpg"/>
          <p:cNvPicPr>
            <a:picLocks noChangeAspect="1"/>
          </p:cNvPicPr>
          <p:nvPr/>
        </p:nvPicPr>
        <p:blipFill>
          <a:blip r:embed="rId2" cstate="print"/>
          <a:srcRect l="19522" r="8642" b="6399"/>
          <a:stretch>
            <a:fillRect/>
          </a:stretch>
        </p:blipFill>
        <p:spPr bwMode="auto">
          <a:xfrm>
            <a:off x="5715004" y="1785942"/>
            <a:ext cx="3286125" cy="3286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Afbeelding 8" descr="head 1b.jpg"/>
          <p:cNvPicPr>
            <a:picLocks noChangeAspect="1"/>
          </p:cNvPicPr>
          <p:nvPr/>
        </p:nvPicPr>
        <p:blipFill>
          <a:blip r:embed="rId3" cstate="print"/>
          <a:srcRect l="14282" r="2267"/>
          <a:stretch>
            <a:fillRect/>
          </a:stretch>
        </p:blipFill>
        <p:spPr bwMode="auto">
          <a:xfrm>
            <a:off x="142879" y="1785942"/>
            <a:ext cx="3264613" cy="3286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kstvak 13"/>
          <p:cNvSpPr txBox="1"/>
          <p:nvPr/>
        </p:nvSpPr>
        <p:spPr bwMode="auto">
          <a:xfrm>
            <a:off x="3500442" y="2000250"/>
            <a:ext cx="21431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>
                <a:solidFill>
                  <a:schemeClr val="tx2">
                    <a:lumMod val="50000"/>
                  </a:schemeClr>
                </a:solidFill>
                <a:latin typeface="+mj-lt"/>
              </a:rPr>
              <a:t>Primary collimator</a:t>
            </a:r>
          </a:p>
        </p:txBody>
      </p:sp>
      <p:sp>
        <p:nvSpPr>
          <p:cNvPr id="9" name="Tekstvak 14"/>
          <p:cNvSpPr txBox="1"/>
          <p:nvPr/>
        </p:nvSpPr>
        <p:spPr bwMode="auto">
          <a:xfrm>
            <a:off x="3500442" y="2428875"/>
            <a:ext cx="21431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>
                <a:solidFill>
                  <a:schemeClr val="tx2">
                    <a:lumMod val="50000"/>
                  </a:schemeClr>
                </a:solidFill>
                <a:latin typeface="+mj-lt"/>
              </a:rPr>
              <a:t>Flattening filter</a:t>
            </a:r>
          </a:p>
        </p:txBody>
      </p:sp>
      <p:sp>
        <p:nvSpPr>
          <p:cNvPr id="10" name="Tekstvak 16"/>
          <p:cNvSpPr txBox="1"/>
          <p:nvPr/>
        </p:nvSpPr>
        <p:spPr bwMode="auto">
          <a:xfrm>
            <a:off x="3500442" y="3357567"/>
            <a:ext cx="21431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>
                <a:solidFill>
                  <a:schemeClr val="tx2">
                    <a:lumMod val="50000"/>
                  </a:schemeClr>
                </a:solidFill>
                <a:latin typeface="+mj-lt"/>
              </a:rPr>
              <a:t>Secondary collimator</a:t>
            </a:r>
          </a:p>
        </p:txBody>
      </p:sp>
      <p:sp>
        <p:nvSpPr>
          <p:cNvPr id="11" name="Tekstvak 17"/>
          <p:cNvSpPr txBox="1"/>
          <p:nvPr/>
        </p:nvSpPr>
        <p:spPr bwMode="auto">
          <a:xfrm>
            <a:off x="3500442" y="3857625"/>
            <a:ext cx="21431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>
                <a:solidFill>
                  <a:schemeClr val="tx2">
                    <a:lumMod val="50000"/>
                  </a:schemeClr>
                </a:solidFill>
                <a:latin typeface="+mj-lt"/>
              </a:rPr>
              <a:t>Leaf bank</a:t>
            </a:r>
          </a:p>
        </p:txBody>
      </p:sp>
      <p:sp>
        <p:nvSpPr>
          <p:cNvPr id="12" name="Tekstvak 18"/>
          <p:cNvSpPr txBox="1"/>
          <p:nvPr/>
        </p:nvSpPr>
        <p:spPr bwMode="auto">
          <a:xfrm>
            <a:off x="3500442" y="2857500"/>
            <a:ext cx="21431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>
                <a:solidFill>
                  <a:schemeClr val="tx2">
                    <a:lumMod val="50000"/>
                  </a:schemeClr>
                </a:solidFill>
                <a:latin typeface="+mj-lt"/>
              </a:rPr>
              <a:t>Ionisation chamber</a:t>
            </a:r>
          </a:p>
        </p:txBody>
      </p:sp>
      <p:pic>
        <p:nvPicPr>
          <p:cNvPr id="13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862" r="20435" b="3448"/>
          <a:stretch>
            <a:fillRect/>
          </a:stretch>
        </p:blipFill>
        <p:spPr bwMode="auto">
          <a:xfrm>
            <a:off x="6500813" y="5214938"/>
            <a:ext cx="17399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862" r="17323" b="3448"/>
          <a:stretch>
            <a:fillRect/>
          </a:stretch>
        </p:blipFill>
        <p:spPr bwMode="auto">
          <a:xfrm>
            <a:off x="882650" y="5227638"/>
            <a:ext cx="180975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ep 85"/>
          <p:cNvGrpSpPr>
            <a:grpSpLocks/>
          </p:cNvGrpSpPr>
          <p:nvPr/>
        </p:nvGrpSpPr>
        <p:grpSpPr bwMode="auto">
          <a:xfrm>
            <a:off x="1906592" y="2214567"/>
            <a:ext cx="1736725" cy="1857375"/>
            <a:chOff x="1906438" y="2214554"/>
            <a:chExt cx="1951182" cy="1857388"/>
          </a:xfrm>
        </p:grpSpPr>
        <p:cxnSp>
          <p:nvCxnSpPr>
            <p:cNvPr id="16" name="Rechte verbindingslijn 70"/>
            <p:cNvCxnSpPr/>
            <p:nvPr/>
          </p:nvCxnSpPr>
          <p:spPr>
            <a:xfrm>
              <a:off x="2000965" y="2214554"/>
              <a:ext cx="164263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71"/>
            <p:cNvCxnSpPr/>
            <p:nvPr/>
          </p:nvCxnSpPr>
          <p:spPr>
            <a:xfrm flipV="1">
              <a:off x="1906438" y="2671757"/>
              <a:ext cx="1655116" cy="1428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72"/>
            <p:cNvCxnSpPr/>
            <p:nvPr/>
          </p:nvCxnSpPr>
          <p:spPr>
            <a:xfrm>
              <a:off x="2104409" y="2811458"/>
              <a:ext cx="1539187" cy="260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73"/>
            <p:cNvCxnSpPr/>
            <p:nvPr/>
          </p:nvCxnSpPr>
          <p:spPr>
            <a:xfrm>
              <a:off x="2143647" y="3571875"/>
              <a:ext cx="14286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74"/>
            <p:cNvCxnSpPr/>
            <p:nvPr/>
          </p:nvCxnSpPr>
          <p:spPr>
            <a:xfrm>
              <a:off x="2571694" y="4071942"/>
              <a:ext cx="12859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ep 31"/>
          <p:cNvGrpSpPr>
            <a:grpSpLocks/>
          </p:cNvGrpSpPr>
          <p:nvPr/>
        </p:nvGrpSpPr>
        <p:grpSpPr bwMode="auto">
          <a:xfrm>
            <a:off x="5572125" y="2214567"/>
            <a:ext cx="1638300" cy="1857375"/>
            <a:chOff x="5572132" y="2214563"/>
            <a:chExt cx="1638294" cy="1857375"/>
          </a:xfrm>
        </p:grpSpPr>
        <p:cxnSp>
          <p:nvCxnSpPr>
            <p:cNvPr id="22" name="Rechte verbindingslijn 87"/>
            <p:cNvCxnSpPr/>
            <p:nvPr/>
          </p:nvCxnSpPr>
          <p:spPr bwMode="auto">
            <a:xfrm flipH="1">
              <a:off x="5715006" y="2214563"/>
              <a:ext cx="143668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89"/>
            <p:cNvCxnSpPr/>
            <p:nvPr/>
          </p:nvCxnSpPr>
          <p:spPr bwMode="auto">
            <a:xfrm flipH="1">
              <a:off x="5715006" y="2811463"/>
              <a:ext cx="1346195" cy="2603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90"/>
            <p:cNvCxnSpPr/>
            <p:nvPr/>
          </p:nvCxnSpPr>
          <p:spPr bwMode="auto">
            <a:xfrm rot="10800000">
              <a:off x="5715006" y="3571875"/>
              <a:ext cx="131285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91"/>
            <p:cNvCxnSpPr/>
            <p:nvPr/>
          </p:nvCxnSpPr>
          <p:spPr bwMode="auto">
            <a:xfrm rot="10800000">
              <a:off x="5572132" y="4071938"/>
              <a:ext cx="163829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51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 vs FFF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u="sng" dirty="0" smtClean="0"/>
              <a:t>Varian</a:t>
            </a:r>
          </a:p>
          <a:p>
            <a:pPr marL="57150" indent="0" algn="ctr">
              <a:buNone/>
            </a:pPr>
            <a:r>
              <a:rPr lang="en-US" dirty="0" smtClean="0"/>
              <a:t>0.8 mm </a:t>
            </a:r>
            <a:r>
              <a:rPr lang="en-US" dirty="0" err="1" smtClean="0"/>
              <a:t>koper</a:t>
            </a:r>
            <a:r>
              <a:rPr lang="en-US" dirty="0" smtClean="0"/>
              <a:t> filter</a:t>
            </a:r>
          </a:p>
          <a:p>
            <a:pPr marL="57150" indent="0" algn="ctr">
              <a:buNone/>
            </a:pPr>
            <a:r>
              <a:rPr lang="en-US" dirty="0" err="1" smtClean="0"/>
              <a:t>Energie</a:t>
            </a:r>
            <a:r>
              <a:rPr lang="en-US" dirty="0" smtClean="0"/>
              <a:t> </a:t>
            </a:r>
            <a:r>
              <a:rPr lang="en-US" b="1" u="sng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aangepast</a:t>
            </a:r>
            <a:endParaRPr lang="en-US" dirty="0" smtClean="0"/>
          </a:p>
          <a:p>
            <a:pPr marL="57150" indent="0" algn="ctr">
              <a:buNone/>
            </a:pPr>
            <a:r>
              <a:rPr lang="en-US" dirty="0" err="1" smtClean="0"/>
              <a:t>Effectieve</a:t>
            </a:r>
            <a:r>
              <a:rPr lang="en-US" dirty="0" smtClean="0"/>
              <a:t> </a:t>
            </a:r>
            <a:r>
              <a:rPr lang="en-US" dirty="0" err="1" smtClean="0"/>
              <a:t>energie</a:t>
            </a:r>
            <a:r>
              <a:rPr lang="en-US" dirty="0" smtClean="0"/>
              <a:t> </a:t>
            </a:r>
            <a:r>
              <a:rPr lang="en-US" b="1" u="sng" dirty="0" smtClean="0"/>
              <a:t>lager</a:t>
            </a:r>
            <a:endParaRPr lang="nl-NL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u="sng" dirty="0" err="1" smtClean="0"/>
              <a:t>Elekta</a:t>
            </a:r>
            <a:endParaRPr lang="en-US" b="1" u="sng" dirty="0" smtClean="0"/>
          </a:p>
          <a:p>
            <a:pPr marL="57150" indent="0" algn="ctr">
              <a:buNone/>
            </a:pPr>
            <a:r>
              <a:rPr lang="en-US" dirty="0" smtClean="0"/>
              <a:t>2 mm, RVS filter</a:t>
            </a:r>
          </a:p>
          <a:p>
            <a:pPr marL="57150" indent="0" algn="ctr">
              <a:buNone/>
            </a:pP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b="1" u="sng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aangepast</a:t>
            </a:r>
            <a:endParaRPr lang="en-US" dirty="0" smtClean="0"/>
          </a:p>
          <a:p>
            <a:pPr marL="57150" indent="0" algn="ctr">
              <a:buNone/>
            </a:pPr>
            <a:r>
              <a:rPr lang="en-US" dirty="0" err="1" smtClean="0"/>
              <a:t>Effectieve</a:t>
            </a:r>
            <a:r>
              <a:rPr lang="en-US" dirty="0" smtClean="0"/>
              <a:t>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b="1" u="sng" dirty="0" err="1" smtClean="0"/>
              <a:t>hoger</a:t>
            </a:r>
            <a:endParaRPr lang="nl-NL" b="1" u="sng" dirty="0"/>
          </a:p>
          <a:p>
            <a:endParaRPr lang="nl-NL" dirty="0"/>
          </a:p>
        </p:txBody>
      </p:sp>
      <p:pic>
        <p:nvPicPr>
          <p:cNvPr id="4098" name="Picture 2" descr="http://www.jacmp.org/index.php/jacmp/article/viewFile/5219/html_276/6266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78"/>
          <a:stretch/>
        </p:blipFill>
        <p:spPr bwMode="auto">
          <a:xfrm>
            <a:off x="2525648" y="3654483"/>
            <a:ext cx="4092705" cy="31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4572000" y="6426921"/>
            <a:ext cx="4297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Xiao et al.: Flattening filter-free accelerators</a:t>
            </a:r>
          </a:p>
        </p:txBody>
      </p:sp>
    </p:spTree>
    <p:extLst>
      <p:ext uri="{BB962C8B-B14F-4D97-AF65-F5344CB8AC3E}">
        <p14:creationId xmlns:p14="http://schemas.microsoft.com/office/powerpoint/2010/main" val="4051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6381328"/>
            <a:ext cx="730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S. S. </a:t>
            </a:r>
            <a:r>
              <a:rPr lang="en-US" dirty="0" err="1"/>
              <a:t>Almberg</a:t>
            </a:r>
            <a:r>
              <a:rPr lang="en-US" dirty="0"/>
              <a:t>, J. </a:t>
            </a:r>
            <a:r>
              <a:rPr lang="en-US" dirty="0" err="1"/>
              <a:t>Frengen</a:t>
            </a:r>
            <a:r>
              <a:rPr lang="en-US" dirty="0"/>
              <a:t>, and T. </a:t>
            </a:r>
            <a:r>
              <a:rPr lang="en-US" dirty="0" err="1"/>
              <a:t>Lindmo</a:t>
            </a:r>
            <a:r>
              <a:rPr lang="en-US" dirty="0"/>
              <a:t> </a:t>
            </a:r>
            <a:r>
              <a:rPr lang="en-US" u="sng" dirty="0">
                <a:hlinkClick r:id="rId2" tooltip="Medical physics."/>
              </a:rPr>
              <a:t>Med Phys.</a:t>
            </a:r>
            <a:r>
              <a:rPr lang="en-US" dirty="0"/>
              <a:t> 2012 Aug;39(8):5194-203</a:t>
            </a:r>
            <a:endParaRPr lang="nl-N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32" y="309480"/>
            <a:ext cx="6774904" cy="60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28184" y="1340768"/>
            <a:ext cx="152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Varian</a:t>
            </a:r>
          </a:p>
          <a:p>
            <a:r>
              <a:rPr lang="en-US" sz="2000" dirty="0" err="1"/>
              <a:t>Elekta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6736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4727</TotalTime>
  <Words>1144</Words>
  <Application>Microsoft Office PowerPoint</Application>
  <PresentationFormat>Diavoorstelling (4:3)</PresentationFormat>
  <Paragraphs>399</Paragraphs>
  <Slides>57</Slides>
  <Notes>2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Cambria Math</vt:lpstr>
      <vt:lpstr>Courier New</vt:lpstr>
      <vt:lpstr>inherit</vt:lpstr>
      <vt:lpstr>Times</vt:lpstr>
      <vt:lpstr>Office Theme</vt:lpstr>
      <vt:lpstr>Graph</vt:lpstr>
      <vt:lpstr>‘Fast’ … ‘Faster’ … ‘FFF’</vt:lpstr>
      <vt:lpstr>PowerPoint-presentatie</vt:lpstr>
      <vt:lpstr>Waar gaan we naar kijken?</vt:lpstr>
      <vt:lpstr>Quizvraag</vt:lpstr>
      <vt:lpstr>Quizvraag</vt:lpstr>
      <vt:lpstr>FF vs FFF</vt:lpstr>
      <vt:lpstr>FF vs FFF</vt:lpstr>
      <vt:lpstr>FF vs FFF</vt:lpstr>
      <vt:lpstr>PowerPoint-presentatie</vt:lpstr>
      <vt:lpstr>PowerPoint-presentatie</vt:lpstr>
      <vt:lpstr>PowerPoint-presentatie</vt:lpstr>
      <vt:lpstr>FF vs FFF</vt:lpstr>
      <vt:lpstr>Klinisch gebruik AVL</vt:lpstr>
      <vt:lpstr>Hypo Brein met FFF</vt:lpstr>
      <vt:lpstr>Hypo Long met FFF</vt:lpstr>
      <vt:lpstr>QA Protocollen</vt:lpstr>
      <vt:lpstr>Quizvraag</vt:lpstr>
      <vt:lpstr>QA Protocollen</vt:lpstr>
      <vt:lpstr>Quizvraag</vt:lpstr>
      <vt:lpstr>Veldgrootte en CAX</vt:lpstr>
      <vt:lpstr>Veldregio</vt:lpstr>
      <vt:lpstr>PowerPoint-presentatie</vt:lpstr>
      <vt:lpstr>Veldvlakheid</vt:lpstr>
      <vt:lpstr>Symmetrie</vt:lpstr>
      <vt:lpstr>QA Protocollen</vt:lpstr>
      <vt:lpstr>FFF - Energie</vt:lpstr>
      <vt:lpstr>QA Protocollen</vt:lpstr>
      <vt:lpstr>Veldgrootte, regio, vlakheid</vt:lpstr>
      <vt:lpstr>QA Protocollen</vt:lpstr>
      <vt:lpstr>Voorstellen</vt:lpstr>
      <vt:lpstr>Peak Position</vt:lpstr>
      <vt:lpstr>PowerPoint-presentatie</vt:lpstr>
      <vt:lpstr>PowerPoint-presentatie</vt:lpstr>
      <vt:lpstr>Elekta FFF-Unflatness </vt:lpstr>
      <vt:lpstr>PowerPoint-presentatie</vt:lpstr>
      <vt:lpstr>QA Protocollen</vt:lpstr>
      <vt:lpstr>FFF Veldgrootte</vt:lpstr>
      <vt:lpstr>Inflectiepunt</vt:lpstr>
      <vt:lpstr>FFF Veldgrootte</vt:lpstr>
      <vt:lpstr>QA Protocollen</vt:lpstr>
      <vt:lpstr>Quizvraag</vt:lpstr>
      <vt:lpstr>Quizvraag</vt:lpstr>
      <vt:lpstr>Patiënt QA</vt:lpstr>
      <vt:lpstr>Patient QA</vt:lpstr>
      <vt:lpstr>Technical Specifications - Phantoms</vt:lpstr>
      <vt:lpstr>Example – 4D 1000SRS </vt:lpstr>
      <vt:lpstr>Example – 4D 1000SRS</vt:lpstr>
      <vt:lpstr>Routine QA</vt:lpstr>
      <vt:lpstr>Routine QA</vt:lpstr>
      <vt:lpstr>Routine QA</vt:lpstr>
      <vt:lpstr>AVL “Er is niets anders” methode</vt:lpstr>
      <vt:lpstr>AVL “Er is niets anders” methode</vt:lpstr>
      <vt:lpstr>Quizvraag</vt:lpstr>
      <vt:lpstr>NEE!</vt:lpstr>
      <vt:lpstr>Samenvatting</vt:lpstr>
      <vt:lpstr>Samenvatting</vt:lpstr>
      <vt:lpstr>Met dank aan…</vt:lpstr>
    </vt:vector>
  </TitlesOfParts>
  <Company>Antoni van Leeuwenhoek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Perik</dc:creator>
  <cp:lastModifiedBy>Thijs Perik</cp:lastModifiedBy>
  <cp:revision>76</cp:revision>
  <dcterms:created xsi:type="dcterms:W3CDTF">2015-08-24T09:26:22Z</dcterms:created>
  <dcterms:modified xsi:type="dcterms:W3CDTF">2015-09-15T22:47:22Z</dcterms:modified>
</cp:coreProperties>
</file>